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72" r:id="rId6"/>
    <p:sldId id="273" r:id="rId7"/>
    <p:sldId id="260" r:id="rId8"/>
  </p:sldIdLst>
  <p:sldSz cx="18288000" cy="10287000"/>
  <p:notesSz cx="6858000" cy="9144000"/>
  <p:embeddedFontLst>
    <p:embeddedFont>
      <p:font typeface="Montserrat Bold" panose="00000800000000000000" charset="0"/>
      <p:regular r:id="rId10"/>
    </p:embeddedFont>
    <p:embeddedFont>
      <p:font typeface="Open Sauce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5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3447" autoAdjust="0"/>
  </p:normalViewPr>
  <p:slideViewPr>
    <p:cSldViewPr>
      <p:cViewPr>
        <p:scale>
          <a:sx n="30" d="100"/>
          <a:sy n="30" d="100"/>
        </p:scale>
        <p:origin x="1388" y="360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ED928-2B81-4D70-AD47-551D7CD522CB}" type="datetimeFigureOut">
              <a:rPr lang="es-AR" smtClean="0"/>
              <a:t>25/6/2025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4C2AB-11C0-4723-98CB-16CF4E3EBC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99346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CA399DF-12E1-D128-3DE6-DCADBA51EE7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7430750" y="10071100"/>
            <a:ext cx="8286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AR" sz="1000">
                <a:solidFill>
                  <a:srgbClr val="000000">
                    <a:alpha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grpSp>
        <p:nvGrpSpPr>
          <p:cNvPr id="7" name="Group 7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1999592"/>
            <a:ext cx="77370" cy="3870715"/>
            <a:chOff x="0" y="0"/>
            <a:chExt cx="18467" cy="92388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467" cy="923885"/>
            </a:xfrm>
            <a:custGeom>
              <a:avLst/>
              <a:gdLst/>
              <a:ahLst/>
              <a:cxnLst/>
              <a:rect l="l" t="t" r="r" b="b"/>
              <a:pathLst>
                <a:path w="18467" h="923885">
                  <a:moveTo>
                    <a:pt x="0" y="0"/>
                  </a:moveTo>
                  <a:lnTo>
                    <a:pt x="18467" y="0"/>
                  </a:lnTo>
                  <a:lnTo>
                    <a:pt x="18467" y="923885"/>
                  </a:lnTo>
                  <a:lnTo>
                    <a:pt x="0" y="9238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8467" cy="942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862833" y="3026468"/>
            <a:ext cx="373090" cy="373090"/>
          </a:xfrm>
          <a:custGeom>
            <a:avLst/>
            <a:gdLst/>
            <a:ahLst/>
            <a:cxnLst/>
            <a:rect l="l" t="t" r="r" b="b"/>
            <a:pathLst>
              <a:path w="373090" h="373090">
                <a:moveTo>
                  <a:pt x="0" y="0"/>
                </a:moveTo>
                <a:lnTo>
                  <a:pt x="373090" y="0"/>
                </a:lnTo>
                <a:lnTo>
                  <a:pt x="373090" y="373090"/>
                </a:lnTo>
                <a:lnTo>
                  <a:pt x="0" y="373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4" name="TextBox 14"/>
          <p:cNvSpPr txBox="1"/>
          <p:nvPr/>
        </p:nvSpPr>
        <p:spPr>
          <a:xfrm>
            <a:off x="1838773" y="1999592"/>
            <a:ext cx="9651290" cy="481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9"/>
              </a:lnSpc>
            </a:pPr>
            <a:r>
              <a:rPr lang="en-US" sz="6116" b="1" dirty="0">
                <a:solidFill>
                  <a:srgbClr val="1C573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RECONOCIMIENTO DEL ESTADO DE SEMÁFOROS EN IMAGENES URBANAS</a:t>
            </a:r>
          </a:p>
          <a:p>
            <a:pPr algn="l">
              <a:lnSpc>
                <a:spcPts val="8899"/>
              </a:lnSpc>
            </a:pPr>
            <a:endParaRPr lang="en-US" sz="6116" b="1" dirty="0">
              <a:solidFill>
                <a:srgbClr val="1C5739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pic>
        <p:nvPicPr>
          <p:cNvPr id="18" name="Imagen 17" descr="Una calle con semáforos&#10;&#10;El contenido generado por IA puede ser incorrecto.">
            <a:extLst>
              <a:ext uri="{FF2B5EF4-FFF2-40B4-BE49-F238E27FC236}">
                <a16:creationId xmlns:a16="http://schemas.microsoft.com/office/drawing/2014/main" id="{CFA2DB87-3373-D312-B5FA-EE7B3AD7B0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" t="20062" r="50000"/>
          <a:stretch/>
        </p:blipFill>
        <p:spPr>
          <a:xfrm>
            <a:off x="11815597" y="591732"/>
            <a:ext cx="5405603" cy="9000000"/>
          </a:xfrm>
          <a:prstGeom prst="rect">
            <a:avLst/>
          </a:prstGeom>
          <a:blipFill>
            <a:blip r:embed="rId9"/>
            <a:stretch>
              <a:fillRect l="-4822" r="-4822"/>
            </a:stretch>
          </a:blipFill>
          <a:ln cap="sq">
            <a:noFill/>
            <a:prstDash val="solid"/>
            <a:miter/>
          </a:ln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BB87B213-2D6A-AABE-5217-4CCEDE090CEC}"/>
              </a:ext>
            </a:extLst>
          </p:cNvPr>
          <p:cNvSpPr txBox="1"/>
          <p:nvPr/>
        </p:nvSpPr>
        <p:spPr>
          <a:xfrm>
            <a:off x="1838773" y="6896100"/>
            <a:ext cx="11415932" cy="1043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200" spc="515" dirty="0">
                <a:solidFill>
                  <a:srgbClr val="1C5739"/>
                </a:solidFill>
                <a:latin typeface="Montserrat Bold" panose="020B0604020202020204" charset="0"/>
                <a:ea typeface="Lovelo"/>
                <a:cs typeface="Lovelo"/>
                <a:sym typeface="Lovelo"/>
              </a:rPr>
              <a:t>TRABAJO GRUPAL INTEGRADOR </a:t>
            </a:r>
          </a:p>
          <a:p>
            <a:pPr algn="l">
              <a:lnSpc>
                <a:spcPts val="4199"/>
              </a:lnSpc>
            </a:pPr>
            <a:r>
              <a:rPr lang="en-US" sz="3200" spc="515" dirty="0">
                <a:solidFill>
                  <a:srgbClr val="1C5739"/>
                </a:solidFill>
                <a:latin typeface="Montserrat Bold" panose="020B0604020202020204" charset="0"/>
                <a:ea typeface="Lovelo"/>
                <a:cs typeface="Lovelo"/>
                <a:sym typeface="Lovelo"/>
              </a:rPr>
              <a:t>- PDI -</a:t>
            </a: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24BFD52C-983C-C6C4-83B0-8F7CA3E4599C}"/>
              </a:ext>
            </a:extLst>
          </p:cNvPr>
          <p:cNvSpPr txBox="1"/>
          <p:nvPr/>
        </p:nvSpPr>
        <p:spPr>
          <a:xfrm>
            <a:off x="1838773" y="7962900"/>
            <a:ext cx="11415932" cy="1323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00" spc="429" dirty="0">
                <a:solidFill>
                  <a:srgbClr val="1C5739"/>
                </a:solidFill>
                <a:latin typeface="Montserrat Bold" panose="020B0604020202020204" charset="0"/>
                <a:ea typeface="Lovelo"/>
                <a:cs typeface="Lovelo"/>
                <a:sym typeface="Lovelo"/>
              </a:rPr>
              <a:t>Capo Pablo, </a:t>
            </a:r>
          </a:p>
          <a:p>
            <a:pPr algn="l">
              <a:lnSpc>
                <a:spcPts val="3499"/>
              </a:lnSpc>
            </a:pPr>
            <a:r>
              <a:rPr lang="en-US" sz="2800" spc="429" dirty="0">
                <a:solidFill>
                  <a:srgbClr val="1C5739"/>
                </a:solidFill>
                <a:latin typeface="Montserrat Bold" panose="020B0604020202020204" charset="0"/>
                <a:ea typeface="Lovelo"/>
                <a:cs typeface="Lovelo"/>
                <a:sym typeface="Lovelo"/>
              </a:rPr>
              <a:t>Farinazzo Analía, </a:t>
            </a:r>
          </a:p>
          <a:p>
            <a:pPr algn="l">
              <a:lnSpc>
                <a:spcPts val="3499"/>
              </a:lnSpc>
            </a:pPr>
            <a:r>
              <a:rPr lang="en-US" sz="2800" spc="429" dirty="0">
                <a:solidFill>
                  <a:srgbClr val="1C5739"/>
                </a:solidFill>
                <a:latin typeface="Montserrat Bold" panose="020B0604020202020204" charset="0"/>
                <a:ea typeface="Lovelo"/>
                <a:cs typeface="Lovelo"/>
                <a:sym typeface="Lovelo"/>
              </a:rPr>
              <a:t>Salerno Camila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8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93216" y="1415447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3" name="TextBox 13"/>
          <p:cNvSpPr txBox="1"/>
          <p:nvPr/>
        </p:nvSpPr>
        <p:spPr>
          <a:xfrm>
            <a:off x="3812627" y="1197530"/>
            <a:ext cx="5661991" cy="1257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6600" b="1" spc="771" dirty="0" err="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Contenido</a:t>
            </a:r>
            <a:endParaRPr lang="en-US" sz="6600" b="1" spc="771" dirty="0">
              <a:solidFill>
                <a:srgbClr val="231F2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024659" y="3539510"/>
            <a:ext cx="93721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6"/>
              </a:lnSpc>
            </a:pPr>
            <a:r>
              <a:rPr lang="en-US" sz="3471" b="1" spc="284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4659" y="4591518"/>
            <a:ext cx="93721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6"/>
              </a:lnSpc>
            </a:pPr>
            <a:r>
              <a:rPr lang="en-US" sz="3471" b="1" spc="284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4659" y="5777475"/>
            <a:ext cx="93721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6"/>
              </a:lnSpc>
            </a:pPr>
            <a:r>
              <a:rPr lang="en-US" sz="3471" b="1" spc="284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4659" y="6879394"/>
            <a:ext cx="93721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6"/>
              </a:lnSpc>
            </a:pPr>
            <a:r>
              <a:rPr lang="en-US" sz="3471" b="1" spc="284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00737" y="363793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 dirty="0" err="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Introducción</a:t>
            </a:r>
            <a:endParaRPr lang="en-US" sz="2524" spc="247" dirty="0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400737" y="4687044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 dirty="0" err="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Metodología</a:t>
            </a:r>
            <a:r>
              <a:rPr lang="en-US" sz="2524" spc="247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y </a:t>
            </a:r>
            <a:r>
              <a:rPr lang="en-US" sz="2524" spc="247" dirty="0" err="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Técnicas</a:t>
            </a:r>
            <a:endParaRPr lang="en-US" sz="2524" spc="247" dirty="0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400737" y="5911934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u="none" spc="247" dirty="0" err="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Resultado</a:t>
            </a:r>
            <a:r>
              <a:rPr lang="en-US" sz="2524" u="none" spc="247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y </a:t>
            </a:r>
            <a:r>
              <a:rPr lang="en-US" sz="2524" u="none" spc="247" dirty="0" err="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Desafíos</a:t>
            </a:r>
            <a:endParaRPr lang="en-US" sz="2524" u="none" spc="247" dirty="0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400737" y="7010952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u="none" spc="247" dirty="0" err="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Conclusiones</a:t>
            </a:r>
            <a:endParaRPr lang="en-US" sz="2524" u="none" spc="247" dirty="0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pic>
        <p:nvPicPr>
          <p:cNvPr id="29" name="Imagen 28" descr="Semáforo en luz roja en la calle&#10;&#10;El contenido generado por IA puede ser incorrecto.">
            <a:extLst>
              <a:ext uri="{FF2B5EF4-FFF2-40B4-BE49-F238E27FC236}">
                <a16:creationId xmlns:a16="http://schemas.microsoft.com/office/drawing/2014/main" id="{87D66AC8-89C1-FB71-DD6F-5B9B84179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8" t="9912" r="41157" b="17434"/>
          <a:stretch/>
        </p:blipFill>
        <p:spPr>
          <a:xfrm>
            <a:off x="11658600" y="1007562"/>
            <a:ext cx="5486400" cy="7981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grpSp>
        <p:nvGrpSpPr>
          <p:cNvPr id="3" name="Group 3"/>
          <p:cNvGrpSpPr/>
          <p:nvPr/>
        </p:nvGrpSpPr>
        <p:grpSpPr>
          <a:xfrm>
            <a:off x="16887962" y="5985119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449381" y="85303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grpSp>
        <p:nvGrpSpPr>
          <p:cNvPr id="7" name="Group 7"/>
          <p:cNvGrpSpPr/>
          <p:nvPr/>
        </p:nvGrpSpPr>
        <p:grpSpPr>
          <a:xfrm>
            <a:off x="-2120947" y="-4497776"/>
            <a:ext cx="8637895" cy="863789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18CC8CCB-EC12-496C-7333-B9142ADA8860}"/>
              </a:ext>
            </a:extLst>
          </p:cNvPr>
          <p:cNvGrpSpPr/>
          <p:nvPr/>
        </p:nvGrpSpPr>
        <p:grpSpPr>
          <a:xfrm>
            <a:off x="7309182" y="408269"/>
            <a:ext cx="6480000" cy="2340000"/>
            <a:chOff x="7461103" y="723900"/>
            <a:chExt cx="6363215" cy="1910409"/>
          </a:xfrm>
        </p:grpSpPr>
        <p:grpSp>
          <p:nvGrpSpPr>
            <p:cNvPr id="10" name="Group 10"/>
            <p:cNvGrpSpPr/>
            <p:nvPr/>
          </p:nvGrpSpPr>
          <p:grpSpPr>
            <a:xfrm>
              <a:off x="7461103" y="723900"/>
              <a:ext cx="1164616" cy="1910409"/>
              <a:chOff x="0" y="0"/>
              <a:chExt cx="1451520" cy="238104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19812"/>
                <a:ext cx="1474216" cy="2444877"/>
              </a:xfrm>
              <a:custGeom>
                <a:avLst/>
                <a:gdLst/>
                <a:ahLst/>
                <a:cxnLst/>
                <a:rect l="l" t="t" r="r" b="b"/>
                <a:pathLst>
                  <a:path w="1474216" h="2444877">
                    <a:moveTo>
                      <a:pt x="1394587" y="1366393"/>
                    </a:moveTo>
                    <a:lnTo>
                      <a:pt x="395351" y="2365883"/>
                    </a:lnTo>
                    <a:cubicBezTo>
                      <a:pt x="315849" y="2444877"/>
                      <a:pt x="186944" y="2444877"/>
                      <a:pt x="107315" y="2365883"/>
                    </a:cubicBezTo>
                    <a:lnTo>
                      <a:pt x="0" y="2258441"/>
                    </a:lnTo>
                    <a:lnTo>
                      <a:pt x="891286" y="1366393"/>
                    </a:lnTo>
                    <a:cubicBezTo>
                      <a:pt x="970788" y="1286891"/>
                      <a:pt x="970788" y="1157859"/>
                      <a:pt x="891286" y="1078357"/>
                    </a:cubicBezTo>
                    <a:lnTo>
                      <a:pt x="0" y="186944"/>
                    </a:lnTo>
                    <a:lnTo>
                      <a:pt x="107442" y="79502"/>
                    </a:lnTo>
                    <a:cubicBezTo>
                      <a:pt x="186944" y="0"/>
                      <a:pt x="315849" y="0"/>
                      <a:pt x="395478" y="79502"/>
                    </a:cubicBezTo>
                    <a:lnTo>
                      <a:pt x="1394714" y="1078357"/>
                    </a:lnTo>
                    <a:cubicBezTo>
                      <a:pt x="1474216" y="1157859"/>
                      <a:pt x="1474216" y="1286891"/>
                      <a:pt x="1394714" y="136639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s-AR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7601480" y="1376686"/>
              <a:ext cx="325815" cy="605415"/>
              <a:chOff x="0" y="0"/>
              <a:chExt cx="406080" cy="75456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-32385"/>
                <a:ext cx="446659" cy="842137"/>
              </a:xfrm>
              <a:custGeom>
                <a:avLst/>
                <a:gdLst/>
                <a:ahLst/>
                <a:cxnLst/>
                <a:rect l="l" t="t" r="r" b="b"/>
                <a:pathLst>
                  <a:path w="446659" h="842137">
                    <a:moveTo>
                      <a:pt x="350393" y="246126"/>
                    </a:moveTo>
                    <a:lnTo>
                      <a:pt x="165354" y="60960"/>
                    </a:lnTo>
                    <a:cubicBezTo>
                      <a:pt x="104394" y="0"/>
                      <a:pt x="0" y="42926"/>
                      <a:pt x="0" y="129413"/>
                    </a:cubicBezTo>
                    <a:lnTo>
                      <a:pt x="0" y="712724"/>
                    </a:lnTo>
                    <a:cubicBezTo>
                      <a:pt x="0" y="799211"/>
                      <a:pt x="104394" y="842137"/>
                      <a:pt x="165354" y="781177"/>
                    </a:cubicBezTo>
                    <a:lnTo>
                      <a:pt x="350393" y="596138"/>
                    </a:lnTo>
                    <a:cubicBezTo>
                      <a:pt x="446659" y="499237"/>
                      <a:pt x="446659" y="342519"/>
                      <a:pt x="350393" y="246126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s-AR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7907654" y="929638"/>
              <a:ext cx="5916664" cy="1537801"/>
              <a:chOff x="0" y="0"/>
              <a:chExt cx="7374240" cy="191664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431151" cy="1963166"/>
              </a:xfrm>
              <a:custGeom>
                <a:avLst/>
                <a:gdLst/>
                <a:ahLst/>
                <a:cxnLst/>
                <a:rect l="l" t="t" r="r" b="b"/>
                <a:pathLst>
                  <a:path w="7431151" h="1963166">
                    <a:moveTo>
                      <a:pt x="6464935" y="0"/>
                    </a:moveTo>
                    <a:lnTo>
                      <a:pt x="0" y="0"/>
                    </a:lnTo>
                    <a:lnTo>
                      <a:pt x="837819" y="837565"/>
                    </a:lnTo>
                    <a:cubicBezTo>
                      <a:pt x="877316" y="877062"/>
                      <a:pt x="897636" y="929386"/>
                      <a:pt x="897636" y="981583"/>
                    </a:cubicBezTo>
                    <a:cubicBezTo>
                      <a:pt x="897636" y="1033780"/>
                      <a:pt x="877951" y="1085596"/>
                      <a:pt x="837819" y="1125601"/>
                    </a:cubicBezTo>
                    <a:lnTo>
                      <a:pt x="635" y="1963166"/>
                    </a:lnTo>
                    <a:lnTo>
                      <a:pt x="6464427" y="1963166"/>
                    </a:lnTo>
                    <a:lnTo>
                      <a:pt x="7431151" y="981583"/>
                    </a:lnTo>
                    <a:lnTo>
                      <a:pt x="6464935" y="0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s-AR" sz="2400"/>
              </a:p>
            </p:txBody>
          </p:sp>
        </p:grpSp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669A4393-125E-A9A2-7C7E-08049CA44DE3}"/>
              </a:ext>
            </a:extLst>
          </p:cNvPr>
          <p:cNvGrpSpPr/>
          <p:nvPr/>
        </p:nvGrpSpPr>
        <p:grpSpPr>
          <a:xfrm>
            <a:off x="5670275" y="2873876"/>
            <a:ext cx="6480000" cy="2340000"/>
            <a:chOff x="5670275" y="3230440"/>
            <a:chExt cx="6409430" cy="1910409"/>
          </a:xfrm>
        </p:grpSpPr>
        <p:grpSp>
          <p:nvGrpSpPr>
            <p:cNvPr id="16" name="Group 16"/>
            <p:cNvGrpSpPr/>
            <p:nvPr/>
          </p:nvGrpSpPr>
          <p:grpSpPr>
            <a:xfrm>
              <a:off x="10914512" y="3230440"/>
              <a:ext cx="1165193" cy="1910409"/>
              <a:chOff x="0" y="0"/>
              <a:chExt cx="1452240" cy="238104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-19685" y="-19812"/>
                <a:ext cx="1474216" cy="2444877"/>
              </a:xfrm>
              <a:custGeom>
                <a:avLst/>
                <a:gdLst/>
                <a:ahLst/>
                <a:cxnLst/>
                <a:rect l="l" t="t" r="r" b="b"/>
                <a:pathLst>
                  <a:path w="1474216" h="2444877">
                    <a:moveTo>
                      <a:pt x="78994" y="1078484"/>
                    </a:moveTo>
                    <a:lnTo>
                      <a:pt x="1078611" y="78994"/>
                    </a:lnTo>
                    <a:cubicBezTo>
                      <a:pt x="1158240" y="0"/>
                      <a:pt x="1287145" y="0"/>
                      <a:pt x="1366774" y="78994"/>
                    </a:cubicBezTo>
                    <a:lnTo>
                      <a:pt x="1474216" y="186436"/>
                    </a:lnTo>
                    <a:lnTo>
                      <a:pt x="582549" y="1078484"/>
                    </a:lnTo>
                    <a:cubicBezTo>
                      <a:pt x="502920" y="1157986"/>
                      <a:pt x="502920" y="1287018"/>
                      <a:pt x="582549" y="1366520"/>
                    </a:cubicBezTo>
                    <a:lnTo>
                      <a:pt x="1474216" y="2257933"/>
                    </a:lnTo>
                    <a:lnTo>
                      <a:pt x="1366774" y="2365375"/>
                    </a:lnTo>
                    <a:cubicBezTo>
                      <a:pt x="1287145" y="2444877"/>
                      <a:pt x="1158240" y="2444877"/>
                      <a:pt x="1078611" y="2365375"/>
                    </a:cubicBezTo>
                    <a:lnTo>
                      <a:pt x="78994" y="1366012"/>
                    </a:lnTo>
                    <a:cubicBezTo>
                      <a:pt x="0" y="1286510"/>
                      <a:pt x="0" y="1158113"/>
                      <a:pt x="78994" y="1078484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  <p:txBody>
              <a:bodyPr/>
              <a:lstStyle/>
              <a:p>
                <a:endParaRPr lang="es-AR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1601958" y="3883226"/>
              <a:ext cx="325815" cy="605415"/>
              <a:chOff x="0" y="0"/>
              <a:chExt cx="406080" cy="75456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-24257" y="-32385"/>
                <a:ext cx="447294" cy="842264"/>
              </a:xfrm>
              <a:custGeom>
                <a:avLst/>
                <a:gdLst/>
                <a:ahLst/>
                <a:cxnLst/>
                <a:rect l="l" t="t" r="r" b="b"/>
                <a:pathLst>
                  <a:path w="447294" h="842264">
                    <a:moveTo>
                      <a:pt x="96901" y="596138"/>
                    </a:moveTo>
                    <a:lnTo>
                      <a:pt x="281940" y="781304"/>
                    </a:lnTo>
                    <a:cubicBezTo>
                      <a:pt x="342900" y="842264"/>
                      <a:pt x="447294" y="799338"/>
                      <a:pt x="447294" y="712851"/>
                    </a:cubicBezTo>
                    <a:lnTo>
                      <a:pt x="447294" y="129413"/>
                    </a:lnTo>
                    <a:cubicBezTo>
                      <a:pt x="447294" y="42926"/>
                      <a:pt x="342900" y="0"/>
                      <a:pt x="281940" y="60960"/>
                    </a:cubicBezTo>
                    <a:lnTo>
                      <a:pt x="96901" y="246126"/>
                    </a:lnTo>
                    <a:cubicBezTo>
                      <a:pt x="0" y="343027"/>
                      <a:pt x="0" y="499237"/>
                      <a:pt x="96901" y="59613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  <p:txBody>
              <a:bodyPr/>
              <a:lstStyle/>
              <a:p>
                <a:endParaRPr lang="es-AR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5670275" y="3407790"/>
              <a:ext cx="5918974" cy="1537801"/>
              <a:chOff x="0" y="0"/>
              <a:chExt cx="7377120" cy="191664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434580" cy="1963166"/>
              </a:xfrm>
              <a:custGeom>
                <a:avLst/>
                <a:gdLst/>
                <a:ahLst/>
                <a:cxnLst/>
                <a:rect l="l" t="t" r="r" b="b"/>
                <a:pathLst>
                  <a:path w="7434580" h="1963166">
                    <a:moveTo>
                      <a:pt x="967105" y="1963166"/>
                    </a:moveTo>
                    <a:lnTo>
                      <a:pt x="7434580" y="1963166"/>
                    </a:lnTo>
                    <a:lnTo>
                      <a:pt x="6596380" y="1125601"/>
                    </a:lnTo>
                    <a:cubicBezTo>
                      <a:pt x="6556883" y="1086104"/>
                      <a:pt x="6536563" y="1033780"/>
                      <a:pt x="6536563" y="981583"/>
                    </a:cubicBezTo>
                    <a:cubicBezTo>
                      <a:pt x="6536563" y="929386"/>
                      <a:pt x="6556375" y="877570"/>
                      <a:pt x="6596380" y="837565"/>
                    </a:cubicBezTo>
                    <a:lnTo>
                      <a:pt x="7434072" y="0"/>
                    </a:lnTo>
                    <a:lnTo>
                      <a:pt x="967105" y="0"/>
                    </a:lnTo>
                    <a:lnTo>
                      <a:pt x="0" y="980948"/>
                    </a:lnTo>
                    <a:lnTo>
                      <a:pt x="967105" y="1963039"/>
                    </a:lnTo>
                    <a:close/>
                  </a:path>
                </a:pathLst>
              </a:custGeom>
              <a:solidFill>
                <a:srgbClr val="397D5A"/>
              </a:solidFill>
            </p:spPr>
            <p:txBody>
              <a:bodyPr/>
              <a:lstStyle/>
              <a:p>
                <a:endParaRPr lang="es-AR"/>
              </a:p>
            </p:txBody>
          </p:sp>
        </p:grpSp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AC20A397-2418-8DC4-FBD9-B3FAEB68CC9F}"/>
              </a:ext>
            </a:extLst>
          </p:cNvPr>
          <p:cNvGrpSpPr/>
          <p:nvPr/>
        </p:nvGrpSpPr>
        <p:grpSpPr>
          <a:xfrm>
            <a:off x="7309182" y="5339483"/>
            <a:ext cx="6480000" cy="2340000"/>
            <a:chOff x="7309182" y="5460012"/>
            <a:chExt cx="6363216" cy="1910409"/>
          </a:xfrm>
        </p:grpSpPr>
        <p:grpSp>
          <p:nvGrpSpPr>
            <p:cNvPr id="23" name="Group 23"/>
            <p:cNvGrpSpPr/>
            <p:nvPr/>
          </p:nvGrpSpPr>
          <p:grpSpPr>
            <a:xfrm>
              <a:off x="7309182" y="5460012"/>
              <a:ext cx="1164616" cy="1910409"/>
              <a:chOff x="0" y="0"/>
              <a:chExt cx="1451520" cy="238104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-19812"/>
                <a:ext cx="1474216" cy="2444877"/>
              </a:xfrm>
              <a:custGeom>
                <a:avLst/>
                <a:gdLst/>
                <a:ahLst/>
                <a:cxnLst/>
                <a:rect l="l" t="t" r="r" b="b"/>
                <a:pathLst>
                  <a:path w="1474216" h="2444877">
                    <a:moveTo>
                      <a:pt x="1394587" y="1366393"/>
                    </a:moveTo>
                    <a:lnTo>
                      <a:pt x="395351" y="2365883"/>
                    </a:lnTo>
                    <a:cubicBezTo>
                      <a:pt x="315849" y="2444877"/>
                      <a:pt x="186944" y="2444877"/>
                      <a:pt x="107315" y="2365883"/>
                    </a:cubicBezTo>
                    <a:lnTo>
                      <a:pt x="0" y="2258441"/>
                    </a:lnTo>
                    <a:lnTo>
                      <a:pt x="891286" y="1366393"/>
                    </a:lnTo>
                    <a:cubicBezTo>
                      <a:pt x="970788" y="1286891"/>
                      <a:pt x="970788" y="1157859"/>
                      <a:pt x="891286" y="1078357"/>
                    </a:cubicBezTo>
                    <a:lnTo>
                      <a:pt x="0" y="186944"/>
                    </a:lnTo>
                    <a:lnTo>
                      <a:pt x="107442" y="79502"/>
                    </a:lnTo>
                    <a:cubicBezTo>
                      <a:pt x="186944" y="0"/>
                      <a:pt x="315849" y="0"/>
                      <a:pt x="395478" y="79502"/>
                    </a:cubicBezTo>
                    <a:lnTo>
                      <a:pt x="1394714" y="1078357"/>
                    </a:lnTo>
                    <a:cubicBezTo>
                      <a:pt x="1474216" y="1157859"/>
                      <a:pt x="1474216" y="1286891"/>
                      <a:pt x="1394714" y="136639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s-AR"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7449560" y="6112798"/>
              <a:ext cx="325815" cy="605415"/>
              <a:chOff x="0" y="0"/>
              <a:chExt cx="406080" cy="75456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-32385"/>
                <a:ext cx="446659" cy="842137"/>
              </a:xfrm>
              <a:custGeom>
                <a:avLst/>
                <a:gdLst/>
                <a:ahLst/>
                <a:cxnLst/>
                <a:rect l="l" t="t" r="r" b="b"/>
                <a:pathLst>
                  <a:path w="446659" h="842137">
                    <a:moveTo>
                      <a:pt x="350393" y="246126"/>
                    </a:moveTo>
                    <a:lnTo>
                      <a:pt x="165354" y="60960"/>
                    </a:lnTo>
                    <a:cubicBezTo>
                      <a:pt x="104394" y="0"/>
                      <a:pt x="0" y="42926"/>
                      <a:pt x="0" y="129413"/>
                    </a:cubicBezTo>
                    <a:lnTo>
                      <a:pt x="0" y="712724"/>
                    </a:lnTo>
                    <a:cubicBezTo>
                      <a:pt x="0" y="799211"/>
                      <a:pt x="104394" y="842137"/>
                      <a:pt x="165354" y="781177"/>
                    </a:cubicBezTo>
                    <a:lnTo>
                      <a:pt x="350393" y="596138"/>
                    </a:lnTo>
                    <a:cubicBezTo>
                      <a:pt x="446659" y="499237"/>
                      <a:pt x="446659" y="342519"/>
                      <a:pt x="350393" y="246126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s-AR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7755734" y="5637362"/>
              <a:ext cx="5916664" cy="1537801"/>
              <a:chOff x="0" y="0"/>
              <a:chExt cx="7374240" cy="191664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7431151" cy="1963166"/>
              </a:xfrm>
              <a:custGeom>
                <a:avLst/>
                <a:gdLst/>
                <a:ahLst/>
                <a:cxnLst/>
                <a:rect l="l" t="t" r="r" b="b"/>
                <a:pathLst>
                  <a:path w="7431151" h="1963166">
                    <a:moveTo>
                      <a:pt x="6464935" y="0"/>
                    </a:moveTo>
                    <a:lnTo>
                      <a:pt x="0" y="0"/>
                    </a:lnTo>
                    <a:lnTo>
                      <a:pt x="837819" y="837565"/>
                    </a:lnTo>
                    <a:cubicBezTo>
                      <a:pt x="877316" y="877062"/>
                      <a:pt x="897636" y="929386"/>
                      <a:pt x="897636" y="981583"/>
                    </a:cubicBezTo>
                    <a:cubicBezTo>
                      <a:pt x="897636" y="1033780"/>
                      <a:pt x="877951" y="1085596"/>
                      <a:pt x="837819" y="1125601"/>
                    </a:cubicBezTo>
                    <a:lnTo>
                      <a:pt x="635" y="1963166"/>
                    </a:lnTo>
                    <a:lnTo>
                      <a:pt x="6464427" y="1963166"/>
                    </a:lnTo>
                    <a:lnTo>
                      <a:pt x="7431151" y="981583"/>
                    </a:lnTo>
                    <a:lnTo>
                      <a:pt x="6464935" y="0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s-AR"/>
              </a:p>
            </p:txBody>
          </p:sp>
        </p:grp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DE623EA3-758E-5A55-CCA8-ABF2251972C7}"/>
              </a:ext>
            </a:extLst>
          </p:cNvPr>
          <p:cNvGrpSpPr/>
          <p:nvPr/>
        </p:nvGrpSpPr>
        <p:grpSpPr>
          <a:xfrm>
            <a:off x="5670275" y="7805090"/>
            <a:ext cx="6480000" cy="2340000"/>
            <a:chOff x="5518354" y="7805091"/>
            <a:chExt cx="6409430" cy="1910409"/>
          </a:xfrm>
        </p:grpSpPr>
        <p:grpSp>
          <p:nvGrpSpPr>
            <p:cNvPr id="29" name="Group 29"/>
            <p:cNvGrpSpPr/>
            <p:nvPr/>
          </p:nvGrpSpPr>
          <p:grpSpPr>
            <a:xfrm>
              <a:off x="10762591" y="7805091"/>
              <a:ext cx="1165193" cy="1910409"/>
              <a:chOff x="0" y="0"/>
              <a:chExt cx="1452240" cy="238104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-19685" y="-19812"/>
                <a:ext cx="1474216" cy="2444877"/>
              </a:xfrm>
              <a:custGeom>
                <a:avLst/>
                <a:gdLst/>
                <a:ahLst/>
                <a:cxnLst/>
                <a:rect l="l" t="t" r="r" b="b"/>
                <a:pathLst>
                  <a:path w="1474216" h="2444877">
                    <a:moveTo>
                      <a:pt x="78994" y="1078484"/>
                    </a:moveTo>
                    <a:lnTo>
                      <a:pt x="1078611" y="78994"/>
                    </a:lnTo>
                    <a:cubicBezTo>
                      <a:pt x="1158240" y="0"/>
                      <a:pt x="1287145" y="0"/>
                      <a:pt x="1366774" y="78994"/>
                    </a:cubicBezTo>
                    <a:lnTo>
                      <a:pt x="1474216" y="186436"/>
                    </a:lnTo>
                    <a:lnTo>
                      <a:pt x="582549" y="1078484"/>
                    </a:lnTo>
                    <a:cubicBezTo>
                      <a:pt x="502920" y="1157986"/>
                      <a:pt x="502920" y="1287018"/>
                      <a:pt x="582549" y="1366520"/>
                    </a:cubicBezTo>
                    <a:lnTo>
                      <a:pt x="1474216" y="2257933"/>
                    </a:lnTo>
                    <a:lnTo>
                      <a:pt x="1366774" y="2365375"/>
                    </a:lnTo>
                    <a:cubicBezTo>
                      <a:pt x="1287145" y="2444877"/>
                      <a:pt x="1158240" y="2444877"/>
                      <a:pt x="1078611" y="2365375"/>
                    </a:cubicBezTo>
                    <a:lnTo>
                      <a:pt x="78994" y="1366012"/>
                    </a:lnTo>
                    <a:cubicBezTo>
                      <a:pt x="0" y="1286510"/>
                      <a:pt x="0" y="1158113"/>
                      <a:pt x="78994" y="1078484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  <p:txBody>
              <a:bodyPr/>
              <a:lstStyle/>
              <a:p>
                <a:endParaRPr lang="es-AR"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1450038" y="8457877"/>
              <a:ext cx="325815" cy="605415"/>
              <a:chOff x="0" y="0"/>
              <a:chExt cx="406080" cy="75456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-24257" y="-32385"/>
                <a:ext cx="447294" cy="842264"/>
              </a:xfrm>
              <a:custGeom>
                <a:avLst/>
                <a:gdLst/>
                <a:ahLst/>
                <a:cxnLst/>
                <a:rect l="l" t="t" r="r" b="b"/>
                <a:pathLst>
                  <a:path w="447294" h="842264">
                    <a:moveTo>
                      <a:pt x="96901" y="596138"/>
                    </a:moveTo>
                    <a:lnTo>
                      <a:pt x="281940" y="781304"/>
                    </a:lnTo>
                    <a:cubicBezTo>
                      <a:pt x="342900" y="842264"/>
                      <a:pt x="447294" y="799338"/>
                      <a:pt x="447294" y="712851"/>
                    </a:cubicBezTo>
                    <a:lnTo>
                      <a:pt x="447294" y="129413"/>
                    </a:lnTo>
                    <a:cubicBezTo>
                      <a:pt x="447294" y="42926"/>
                      <a:pt x="342900" y="0"/>
                      <a:pt x="281940" y="60960"/>
                    </a:cubicBezTo>
                    <a:lnTo>
                      <a:pt x="96901" y="246126"/>
                    </a:lnTo>
                    <a:cubicBezTo>
                      <a:pt x="0" y="343027"/>
                      <a:pt x="0" y="499237"/>
                      <a:pt x="96901" y="59613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  <p:txBody>
              <a:bodyPr/>
              <a:lstStyle/>
              <a:p>
                <a:endParaRPr lang="es-AR"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5518354" y="7982441"/>
              <a:ext cx="5918974" cy="1537801"/>
              <a:chOff x="0" y="0"/>
              <a:chExt cx="7377120" cy="191664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7434580" cy="1963166"/>
              </a:xfrm>
              <a:custGeom>
                <a:avLst/>
                <a:gdLst/>
                <a:ahLst/>
                <a:cxnLst/>
                <a:rect l="l" t="t" r="r" b="b"/>
                <a:pathLst>
                  <a:path w="7434580" h="1963166">
                    <a:moveTo>
                      <a:pt x="967105" y="1963166"/>
                    </a:moveTo>
                    <a:lnTo>
                      <a:pt x="7434580" y="1963166"/>
                    </a:lnTo>
                    <a:lnTo>
                      <a:pt x="6596380" y="1125601"/>
                    </a:lnTo>
                    <a:cubicBezTo>
                      <a:pt x="6556883" y="1086104"/>
                      <a:pt x="6536563" y="1033780"/>
                      <a:pt x="6536563" y="981583"/>
                    </a:cubicBezTo>
                    <a:cubicBezTo>
                      <a:pt x="6536563" y="929386"/>
                      <a:pt x="6556375" y="877570"/>
                      <a:pt x="6596380" y="837565"/>
                    </a:cubicBezTo>
                    <a:lnTo>
                      <a:pt x="7434072" y="0"/>
                    </a:lnTo>
                    <a:lnTo>
                      <a:pt x="967105" y="0"/>
                    </a:lnTo>
                    <a:lnTo>
                      <a:pt x="0" y="980948"/>
                    </a:lnTo>
                    <a:lnTo>
                      <a:pt x="967105" y="1963039"/>
                    </a:lnTo>
                    <a:close/>
                  </a:path>
                </a:pathLst>
              </a:custGeom>
              <a:solidFill>
                <a:srgbClr val="397D5A"/>
              </a:solidFill>
            </p:spPr>
            <p:txBody>
              <a:bodyPr/>
              <a:lstStyle/>
              <a:p>
                <a:endParaRPr lang="es-AR"/>
              </a:p>
            </p:txBody>
          </p:sp>
        </p:grpSp>
      </p:grpSp>
      <p:sp>
        <p:nvSpPr>
          <p:cNvPr id="38" name="TextBox 38"/>
          <p:cNvSpPr txBox="1"/>
          <p:nvPr/>
        </p:nvSpPr>
        <p:spPr>
          <a:xfrm>
            <a:off x="1371600" y="1553495"/>
            <a:ext cx="4047608" cy="655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498"/>
              </a:lnSpc>
              <a:spcBef>
                <a:spcPct val="0"/>
              </a:spcBef>
            </a:pPr>
            <a:r>
              <a:rPr lang="en-US" sz="3984" b="1" spc="390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Introducción</a:t>
            </a:r>
            <a:endParaRPr lang="en-US" sz="3984" b="1" u="none" spc="390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8821839" y="1318455"/>
            <a:ext cx="4705720" cy="519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12"/>
              </a:lnSpc>
              <a:spcBef>
                <a:spcPct val="0"/>
              </a:spcBef>
            </a:pPr>
            <a:r>
              <a:rPr lang="en-US" sz="2400" spc="142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Sistema que </a:t>
            </a:r>
            <a:r>
              <a:rPr lang="en-US" sz="2400" spc="142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detecte</a:t>
            </a:r>
            <a:r>
              <a:rPr lang="en-US" sz="2400" spc="142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142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semáforos</a:t>
            </a:r>
            <a:r>
              <a:rPr lang="en-US" sz="2400" spc="142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y </a:t>
            </a:r>
            <a:r>
              <a:rPr lang="en-US" sz="2400" spc="142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su</a:t>
            </a:r>
            <a:r>
              <a:rPr lang="en-US" sz="2400" spc="142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142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estado</a:t>
            </a:r>
            <a:r>
              <a:rPr lang="en-US" sz="2400" spc="142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619466" y="5970363"/>
            <a:ext cx="4789455" cy="12890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12"/>
              </a:lnSpc>
              <a:spcBef>
                <a:spcPct val="0"/>
              </a:spcBef>
            </a:pPr>
            <a:r>
              <a:rPr lang="en-US" sz="2400" spc="142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Es </a:t>
            </a:r>
            <a:r>
              <a:rPr lang="en-US" sz="2400" spc="142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impresindible</a:t>
            </a:r>
            <a:r>
              <a:rPr lang="en-US" sz="2400" spc="142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para </a:t>
            </a:r>
            <a:r>
              <a:rPr lang="en-US" sz="2400" spc="142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el</a:t>
            </a:r>
            <a:r>
              <a:rPr lang="en-US" sz="2400" spc="142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142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desarrollo</a:t>
            </a:r>
            <a:r>
              <a:rPr lang="en-US" sz="2400" spc="142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2400" spc="142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vehículos</a:t>
            </a:r>
            <a:r>
              <a:rPr lang="en-US" sz="2400" spc="142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142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autónomos</a:t>
            </a:r>
            <a:r>
              <a:rPr lang="en-US" sz="2400" spc="142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y sistemas </a:t>
            </a:r>
            <a:r>
              <a:rPr lang="en-US" sz="2400" spc="142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avanzados</a:t>
            </a:r>
            <a:r>
              <a:rPr lang="en-US" sz="2400" spc="142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2400" spc="142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asistencia</a:t>
            </a:r>
            <a:r>
              <a:rPr lang="en-US" sz="2400" spc="142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al  conductor.</a:t>
            </a:r>
          </a:p>
        </p:txBody>
      </p:sp>
      <p:sp>
        <p:nvSpPr>
          <p:cNvPr id="50" name="TextBox 39">
            <a:extLst>
              <a:ext uri="{FF2B5EF4-FFF2-40B4-BE49-F238E27FC236}">
                <a16:creationId xmlns:a16="http://schemas.microsoft.com/office/drawing/2014/main" id="{34F299ED-7FCC-0ADC-9F9C-59D2004C156C}"/>
              </a:ext>
            </a:extLst>
          </p:cNvPr>
          <p:cNvSpPr txBox="1"/>
          <p:nvPr/>
        </p:nvSpPr>
        <p:spPr>
          <a:xfrm>
            <a:off x="6411215" y="8191500"/>
            <a:ext cx="4705720" cy="1545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12"/>
              </a:lnSpc>
              <a:spcBef>
                <a:spcPct val="0"/>
              </a:spcBef>
            </a:pPr>
            <a:r>
              <a:rPr lang="en-US" sz="2400" spc="142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Contribuye</a:t>
            </a:r>
            <a:r>
              <a:rPr lang="en-US" sz="2400" spc="142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a la </a:t>
            </a:r>
            <a:r>
              <a:rPr lang="en-US" sz="2400" spc="142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mejora</a:t>
            </a:r>
            <a:r>
              <a:rPr lang="en-US" sz="2400" spc="142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 la </a:t>
            </a:r>
            <a:r>
              <a:rPr lang="en-US" sz="2400" spc="142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seguridad</a:t>
            </a:r>
            <a:r>
              <a:rPr lang="en-US" sz="2400" spc="142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vial y a la </a:t>
            </a:r>
            <a:r>
              <a:rPr lang="en-US" sz="2400" spc="142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eficiencia</a:t>
            </a:r>
            <a:r>
              <a:rPr lang="en-US" sz="2400" spc="142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del </a:t>
            </a:r>
            <a:r>
              <a:rPr lang="en-US" sz="2400" spc="142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tráfico</a:t>
            </a:r>
            <a:r>
              <a:rPr lang="en-US" sz="2400" spc="142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marL="0" lvl="0" indent="0">
              <a:lnSpc>
                <a:spcPts val="2012"/>
              </a:lnSpc>
              <a:spcBef>
                <a:spcPct val="0"/>
              </a:spcBef>
            </a:pPr>
            <a:r>
              <a:rPr lang="en-US" sz="2400" spc="142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Es clave para la </a:t>
            </a:r>
            <a:r>
              <a:rPr lang="en-US" sz="2400" spc="142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autonomía</a:t>
            </a:r>
            <a:r>
              <a:rPr lang="en-US" sz="2400" spc="142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total de los </a:t>
            </a:r>
            <a:r>
              <a:rPr lang="en-US" sz="2400" spc="142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vehículos</a:t>
            </a:r>
            <a:r>
              <a:rPr lang="en-US" sz="2400" spc="142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142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en</a:t>
            </a:r>
            <a:r>
              <a:rPr lang="en-US" sz="2400" spc="142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142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entornos</a:t>
            </a:r>
            <a:r>
              <a:rPr lang="en-US" sz="2400" spc="142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142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urbanos</a:t>
            </a:r>
            <a:r>
              <a:rPr lang="en-US" sz="2400" spc="142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. 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6F60ADC0-5E15-57D4-EE55-29D98F585B65}"/>
              </a:ext>
            </a:extLst>
          </p:cNvPr>
          <p:cNvSpPr txBox="1"/>
          <p:nvPr/>
        </p:nvSpPr>
        <p:spPr>
          <a:xfrm>
            <a:off x="6411215" y="3130157"/>
            <a:ext cx="50946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spc="142" dirty="0">
                <a:solidFill>
                  <a:srgbClr val="FFFFFF"/>
                </a:solidFill>
                <a:latin typeface="Open Sauce"/>
              </a:rPr>
              <a:t>Detectando semáforos en </a:t>
            </a:r>
          </a:p>
          <a:p>
            <a:r>
              <a:rPr lang="es-ES" sz="2400" spc="142" dirty="0">
                <a:solidFill>
                  <a:srgbClr val="FFFFFF"/>
                </a:solidFill>
                <a:latin typeface="Open Sauce"/>
              </a:rPr>
              <a:t>imágenes urbanas y clasificando su estado (rojo, amarillo o verde) utilizando el “LISA </a:t>
            </a:r>
            <a:r>
              <a:rPr lang="es-ES" sz="2400" spc="142" dirty="0" err="1">
                <a:solidFill>
                  <a:srgbClr val="FFFFFF"/>
                </a:solidFill>
                <a:latin typeface="Open Sauce"/>
              </a:rPr>
              <a:t>Traffic</a:t>
            </a:r>
            <a:r>
              <a:rPr lang="es-ES" sz="2400" spc="142" dirty="0">
                <a:solidFill>
                  <a:srgbClr val="FFFFFF"/>
                </a:solidFill>
                <a:latin typeface="Open Sauce"/>
              </a:rPr>
              <a:t> Light </a:t>
            </a:r>
            <a:r>
              <a:rPr lang="es-ES" sz="2400" spc="142" dirty="0" err="1">
                <a:solidFill>
                  <a:srgbClr val="FFFFFF"/>
                </a:solidFill>
                <a:latin typeface="Open Sauce"/>
              </a:rPr>
              <a:t>Dataset</a:t>
            </a:r>
            <a:r>
              <a:rPr lang="es-ES" sz="2400" spc="142" dirty="0">
                <a:solidFill>
                  <a:srgbClr val="FFFFFF"/>
                </a:solidFill>
                <a:latin typeface="Open Sauce"/>
              </a:rPr>
              <a:t>”.</a:t>
            </a:r>
            <a:endParaRPr lang="es-AR" sz="2400" spc="142" dirty="0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8F5B5272-BE44-BA29-CF6D-723FFD632C39}"/>
              </a:ext>
            </a:extLst>
          </p:cNvPr>
          <p:cNvSpPr txBox="1"/>
          <p:nvPr/>
        </p:nvSpPr>
        <p:spPr>
          <a:xfrm>
            <a:off x="13944600" y="1225544"/>
            <a:ext cx="1790555" cy="705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984" b="1" spc="390" dirty="0">
                <a:latin typeface="Montserrat Bold"/>
              </a:rPr>
              <a:t>Qué?</a:t>
            </a:r>
            <a:endParaRPr lang="es-AR" dirty="0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F4EDCF92-7F23-5BB8-0199-01FE2A5086BA}"/>
              </a:ext>
            </a:extLst>
          </p:cNvPr>
          <p:cNvSpPr txBox="1"/>
          <p:nvPr/>
        </p:nvSpPr>
        <p:spPr>
          <a:xfrm>
            <a:off x="3352800" y="3732616"/>
            <a:ext cx="2316660" cy="705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984" b="1" spc="390" dirty="0">
                <a:latin typeface="Montserrat Bold"/>
              </a:rPr>
              <a:t>Cómo?</a:t>
            </a:r>
            <a:endParaRPr lang="es-AR" dirty="0"/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8B7FA1F7-690E-D453-416E-F3EDA17A9D6F}"/>
              </a:ext>
            </a:extLst>
          </p:cNvPr>
          <p:cNvSpPr txBox="1"/>
          <p:nvPr/>
        </p:nvSpPr>
        <p:spPr>
          <a:xfrm>
            <a:off x="13913833" y="6147375"/>
            <a:ext cx="2984471" cy="705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984" b="1" spc="390" dirty="0">
                <a:latin typeface="Montserrat Bold"/>
              </a:rPr>
              <a:t>Por qué?</a:t>
            </a:r>
            <a:endParaRPr lang="es-A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9"/>
          <p:cNvSpPr txBox="1"/>
          <p:nvPr/>
        </p:nvSpPr>
        <p:spPr>
          <a:xfrm>
            <a:off x="1412602" y="647700"/>
            <a:ext cx="14513198" cy="952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n-US" sz="5765" b="1" spc="565" dirty="0" err="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Metodologías</a:t>
            </a:r>
            <a:r>
              <a:rPr lang="en-US" sz="5765" b="1" spc="565" dirty="0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y </a:t>
            </a:r>
            <a:r>
              <a:rPr lang="en-US" sz="5765" b="1" spc="565" dirty="0" err="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Técnicas</a:t>
            </a:r>
            <a:endParaRPr lang="en-US" sz="5765" b="1" u="none" spc="565" dirty="0">
              <a:solidFill>
                <a:srgbClr val="231F2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1" name="Freeform 51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52" name="Freeform 52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B9ED1D85-1A05-FCE3-A4DE-483240CC6965}"/>
              </a:ext>
            </a:extLst>
          </p:cNvPr>
          <p:cNvSpPr txBox="1"/>
          <p:nvPr/>
        </p:nvSpPr>
        <p:spPr>
          <a:xfrm>
            <a:off x="1600200" y="1693048"/>
            <a:ext cx="11767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600" dirty="0">
                <a:latin typeface="Montserrat Bold" panose="00000800000000000000" charset="0"/>
              </a:rPr>
              <a:t>De la imagen al Semáforo: Nuestro Enfoque PDI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5D8123E3-66EE-9669-8C6C-C66D99A4508B}"/>
              </a:ext>
            </a:extLst>
          </p:cNvPr>
          <p:cNvSpPr txBox="1"/>
          <p:nvPr/>
        </p:nvSpPr>
        <p:spPr>
          <a:xfrm>
            <a:off x="1047462" y="2702708"/>
            <a:ext cx="16193076" cy="708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AR" sz="2800" b="1" kern="100" dirty="0">
                <a:effectLst/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Preparación del ambiente, Obtención y Exploración del </a:t>
            </a:r>
            <a:r>
              <a:rPr lang="es-AR" sz="2800" b="1" kern="100" dirty="0" err="1">
                <a:effectLst/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Dataset</a:t>
            </a:r>
            <a:endParaRPr lang="es-AR" sz="2800" b="1" kern="100" dirty="0">
              <a:effectLst/>
              <a:latin typeface="Open Sauce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AR" sz="2600" kern="100" dirty="0">
                <a:solidFill>
                  <a:srgbClr val="1C5739"/>
                </a:solidFill>
                <a:effectLst/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LISA </a:t>
            </a:r>
            <a:r>
              <a:rPr lang="es-AR" sz="2600" kern="100" dirty="0" err="1">
                <a:solidFill>
                  <a:srgbClr val="1C5739"/>
                </a:solidFill>
                <a:effectLst/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Traffic</a:t>
            </a:r>
            <a:r>
              <a:rPr lang="es-AR" sz="2600" kern="100" dirty="0">
                <a:solidFill>
                  <a:srgbClr val="1C5739"/>
                </a:solidFill>
                <a:effectLst/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Light </a:t>
            </a:r>
            <a:r>
              <a:rPr lang="es-AR" sz="2600" kern="100" dirty="0" err="1">
                <a:solidFill>
                  <a:srgbClr val="1C5739"/>
                </a:solidFill>
                <a:effectLst/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Dataset</a:t>
            </a:r>
            <a:r>
              <a:rPr lang="es-AR" sz="2600" kern="100" dirty="0">
                <a:effectLst/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(vía </a:t>
            </a:r>
            <a:r>
              <a:rPr lang="es-AR" sz="2600" kern="100" dirty="0" err="1">
                <a:effectLst/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kagglehub</a:t>
            </a:r>
            <a:r>
              <a:rPr lang="es-AR" sz="2600" kern="100" dirty="0">
                <a:effectLst/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).</a:t>
            </a:r>
          </a:p>
          <a:p>
            <a:pPr marL="971550" lvl="1" indent="-5143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AR" sz="2600" kern="100" dirty="0">
                <a:effectLst/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Análisis de </a:t>
            </a:r>
            <a:r>
              <a:rPr lang="es-AR" sz="2600" kern="100" dirty="0" err="1">
                <a:solidFill>
                  <a:srgbClr val="1C5739"/>
                </a:solidFill>
                <a:effectLst/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bounding</a:t>
            </a:r>
            <a:r>
              <a:rPr lang="es-AR" sz="2600" kern="100" dirty="0">
                <a:solidFill>
                  <a:srgbClr val="1C5739"/>
                </a:solidFill>
                <a:effectLst/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boxes </a:t>
            </a:r>
            <a:r>
              <a:rPr lang="es-AR" sz="2600" kern="100" dirty="0">
                <a:effectLst/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y filtro por tamaño.</a:t>
            </a:r>
          </a:p>
          <a:p>
            <a:pPr marL="514350" indent="-5143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AR" sz="2800" b="1" kern="100" dirty="0">
                <a:effectLst/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Preprocesamiento y Extracción de ROI (Región de Interés)</a:t>
            </a:r>
          </a:p>
          <a:p>
            <a:pPr marL="971550" lvl="1" indent="-5143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2600" kern="100" dirty="0">
                <a:effectLst/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Carga de imágenes (BGR a RGB/HSV).</a:t>
            </a:r>
          </a:p>
          <a:p>
            <a:pPr marL="971550" lvl="1" indent="-5143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2600" kern="100" dirty="0">
                <a:effectLst/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Recorte de </a:t>
            </a:r>
            <a:r>
              <a:rPr lang="es-ES" sz="2600" kern="100" dirty="0">
                <a:solidFill>
                  <a:srgbClr val="1C5739"/>
                </a:solidFill>
                <a:effectLst/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Regiones de Interés (ROI).</a:t>
            </a:r>
            <a:endParaRPr lang="es-AR" sz="2600" kern="100" dirty="0">
              <a:solidFill>
                <a:srgbClr val="1C5739"/>
              </a:solidFill>
              <a:effectLst/>
              <a:latin typeface="Open Sauce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07000"/>
              </a:lnSpc>
              <a:spcAft>
                <a:spcPts val="8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s-AR" sz="2800" b="1" kern="100" dirty="0">
                <a:latin typeface="Open Sauce" panose="020B0604020202020204" charset="0"/>
                <a:cs typeface="Times New Roman" panose="02020603050405020304" pitchFamily="18" charset="0"/>
              </a:rPr>
              <a:t>Detección de Semáforos (Estrategias Exploradas)</a:t>
            </a:r>
          </a:p>
          <a:p>
            <a:pPr marL="971550" lvl="1" indent="-514350">
              <a:lnSpc>
                <a:spcPct val="107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AR" sz="2600" b="1" i="1" kern="100" dirty="0">
                <a:effectLst/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Enfoque 1</a:t>
            </a:r>
            <a:r>
              <a:rPr lang="es-AR" sz="2600" b="1" kern="100" dirty="0">
                <a:effectLst/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s-AR" sz="2600" kern="100" dirty="0">
                <a:effectLst/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Segmentación de Color y Contornos (Primer Intento)</a:t>
            </a:r>
          </a:p>
          <a:p>
            <a:pPr marL="1428750" lvl="2" indent="-514350">
              <a:lnSpc>
                <a:spcPct val="107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sz="2400" kern="100" dirty="0"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Conversión a espacio de color </a:t>
            </a:r>
            <a:r>
              <a:rPr lang="es-ES" sz="2400" kern="100" dirty="0">
                <a:solidFill>
                  <a:srgbClr val="1C5739"/>
                </a:solidFill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HSV</a:t>
            </a:r>
            <a:r>
              <a:rPr lang="es-ES" sz="2400" kern="100" dirty="0"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1428750" lvl="2" indent="-514350">
              <a:lnSpc>
                <a:spcPct val="107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sz="2400" kern="100" dirty="0"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Creación de </a:t>
            </a:r>
            <a:r>
              <a:rPr lang="es-ES" sz="2400" kern="100" dirty="0">
                <a:solidFill>
                  <a:srgbClr val="1C5739"/>
                </a:solidFill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máscaras binarias.</a:t>
            </a:r>
          </a:p>
          <a:p>
            <a:pPr marL="1428750" lvl="2" indent="-514350">
              <a:lnSpc>
                <a:spcPct val="107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sz="2400" kern="100" dirty="0"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Detección de </a:t>
            </a:r>
            <a:r>
              <a:rPr lang="es-ES" sz="2400" kern="100" dirty="0">
                <a:solidFill>
                  <a:srgbClr val="1C5739"/>
                </a:solidFill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contornos</a:t>
            </a:r>
            <a:r>
              <a:rPr lang="es-ES" sz="2400" kern="100" dirty="0"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1428750" lvl="2" indent="-514350">
              <a:lnSpc>
                <a:spcPct val="107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sz="2400" kern="100" dirty="0">
                <a:solidFill>
                  <a:srgbClr val="1C5739"/>
                </a:solidFill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Filtros de tamaño, relación de aspecto y ubicación vertical.</a:t>
            </a:r>
          </a:p>
          <a:p>
            <a:pPr marL="971550" lvl="1" indent="-514350">
              <a:lnSpc>
                <a:spcPct val="107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sz="2600" b="1" i="1" kern="100" dirty="0"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Resultado:</a:t>
            </a:r>
            <a:r>
              <a:rPr lang="es-ES" sz="2600" b="1" kern="100" dirty="0"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2600" kern="100" dirty="0"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Limitaciones en precisión, falsos positivos con luces de vehículos.</a:t>
            </a:r>
            <a:endParaRPr lang="es-AR" sz="2800" kern="100" dirty="0">
              <a:effectLst/>
              <a:latin typeface="Open Sauce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CC4E8A-0336-C1C5-3C45-FF187E10A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9">
            <a:extLst>
              <a:ext uri="{FF2B5EF4-FFF2-40B4-BE49-F238E27FC236}">
                <a16:creationId xmlns:a16="http://schemas.microsoft.com/office/drawing/2014/main" id="{D754D5AB-B333-AA41-33B5-BC3B9B8D360C}"/>
              </a:ext>
            </a:extLst>
          </p:cNvPr>
          <p:cNvSpPr txBox="1"/>
          <p:nvPr/>
        </p:nvSpPr>
        <p:spPr>
          <a:xfrm>
            <a:off x="1412602" y="647700"/>
            <a:ext cx="14513198" cy="952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n-US" sz="5765" b="1" spc="565" dirty="0" err="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Metodologías</a:t>
            </a:r>
            <a:r>
              <a:rPr lang="en-US" sz="5765" b="1" spc="565" dirty="0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y </a:t>
            </a:r>
            <a:r>
              <a:rPr lang="en-US" sz="5765" b="1" spc="565" dirty="0" err="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Técnicas</a:t>
            </a:r>
            <a:endParaRPr lang="en-US" sz="5765" b="1" u="none" spc="565" dirty="0">
              <a:solidFill>
                <a:srgbClr val="231F2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1" name="Freeform 51">
            <a:extLst>
              <a:ext uri="{FF2B5EF4-FFF2-40B4-BE49-F238E27FC236}">
                <a16:creationId xmlns:a16="http://schemas.microsoft.com/office/drawing/2014/main" id="{14A30784-4A3E-F62E-0BBC-A1FB59C4D622}"/>
              </a:ext>
            </a:extLst>
          </p:cNvPr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52" name="Freeform 52">
            <a:extLst>
              <a:ext uri="{FF2B5EF4-FFF2-40B4-BE49-F238E27FC236}">
                <a16:creationId xmlns:a16="http://schemas.microsoft.com/office/drawing/2014/main" id="{AA71D395-6284-DB2F-4F0B-25452AB09BCD}"/>
              </a:ext>
            </a:extLst>
          </p:cNvPr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06D565AA-62C7-9779-C6CE-CE6FE7FAA51A}"/>
              </a:ext>
            </a:extLst>
          </p:cNvPr>
          <p:cNvSpPr txBox="1"/>
          <p:nvPr/>
        </p:nvSpPr>
        <p:spPr>
          <a:xfrm>
            <a:off x="1600200" y="1693048"/>
            <a:ext cx="14634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600" dirty="0">
                <a:latin typeface="Montserrat Bold" panose="00000800000000000000" charset="0"/>
              </a:rPr>
              <a:t>De la imagen al Semáforo: Nuestro Enfoque PDI </a:t>
            </a:r>
            <a:r>
              <a:rPr lang="es-AR" sz="2800" dirty="0">
                <a:latin typeface="Montserrat Bold" panose="00000800000000000000" charset="0"/>
              </a:rPr>
              <a:t>(continuación)</a:t>
            </a:r>
            <a:endParaRPr lang="es-AR" sz="3600" dirty="0">
              <a:latin typeface="Montserrat Bold" panose="00000800000000000000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B1A66EF-1600-E954-56E1-1EE07BC33D9A}"/>
              </a:ext>
            </a:extLst>
          </p:cNvPr>
          <p:cNvSpPr txBox="1"/>
          <p:nvPr/>
        </p:nvSpPr>
        <p:spPr>
          <a:xfrm>
            <a:off x="1047462" y="2775861"/>
            <a:ext cx="16193076" cy="6025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lnSpc>
                <a:spcPct val="107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AR" sz="2600" b="1" i="1" kern="100" dirty="0">
                <a:effectLst/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Enfoque 2</a:t>
            </a:r>
            <a:r>
              <a:rPr lang="es-AR" sz="2600" b="1" kern="100" dirty="0">
                <a:effectLst/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s-ES" sz="2600" kern="100" dirty="0">
                <a:latin typeface="Open Sauce" panose="020B0604020202020204" charset="0"/>
                <a:cs typeface="Times New Roman" panose="02020603050405020304" pitchFamily="18" charset="0"/>
              </a:rPr>
              <a:t>Detección de Objetos con YOLOv8 (Modelo </a:t>
            </a:r>
            <a:r>
              <a:rPr lang="es-ES" sz="2600" kern="100" dirty="0" err="1">
                <a:latin typeface="Open Sauce" panose="020B0604020202020204" charset="0"/>
                <a:cs typeface="Times New Roman" panose="02020603050405020304" pitchFamily="18" charset="0"/>
              </a:rPr>
              <a:t>Preentrenado</a:t>
            </a:r>
            <a:r>
              <a:rPr lang="es-ES" sz="2600" kern="100" dirty="0">
                <a:latin typeface="Open Sauce" panose="020B0604020202020204" charset="0"/>
                <a:cs typeface="Times New Roman" panose="02020603050405020304" pitchFamily="18" charset="0"/>
              </a:rPr>
              <a:t>)</a:t>
            </a:r>
            <a:endParaRPr lang="es-AR" sz="2600" kern="100" dirty="0">
              <a:latin typeface="Open Sauce" panose="020B0604020202020204" charset="0"/>
              <a:cs typeface="Times New Roman" panose="02020603050405020304" pitchFamily="18" charset="0"/>
            </a:endParaRPr>
          </a:p>
          <a:p>
            <a:pPr marL="1428750" lvl="2" indent="-514350">
              <a:lnSpc>
                <a:spcPct val="107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sz="2400" kern="100" dirty="0">
                <a:latin typeface="Open Sauce" panose="020B0604020202020204" charset="0"/>
                <a:cs typeface="Times New Roman" panose="02020603050405020304" pitchFamily="18" charset="0"/>
              </a:rPr>
              <a:t>Utilización del modelo </a:t>
            </a:r>
            <a:r>
              <a:rPr lang="es-ES" sz="2400" kern="100" dirty="0">
                <a:solidFill>
                  <a:srgbClr val="1C5739"/>
                </a:solidFill>
                <a:latin typeface="Open Sauce" panose="020B0604020202020204" charset="0"/>
                <a:cs typeface="Times New Roman" panose="02020603050405020304" pitchFamily="18" charset="0"/>
              </a:rPr>
              <a:t>YOLOv8</a:t>
            </a:r>
            <a:r>
              <a:rPr lang="es-ES" sz="2400" kern="100" dirty="0">
                <a:latin typeface="Open Sauce" panose="020B0604020202020204" charset="0"/>
                <a:cs typeface="Times New Roman" panose="02020603050405020304" pitchFamily="18" charset="0"/>
              </a:rPr>
              <a:t> </a:t>
            </a:r>
            <a:r>
              <a:rPr lang="es-ES" sz="2400" kern="100" dirty="0" err="1">
                <a:latin typeface="Open Sauce" panose="020B0604020202020204" charset="0"/>
                <a:cs typeface="Times New Roman" panose="02020603050405020304" pitchFamily="18" charset="0"/>
              </a:rPr>
              <a:t>preentrenado</a:t>
            </a:r>
            <a:r>
              <a:rPr lang="es-ES" sz="2400" kern="100" dirty="0">
                <a:latin typeface="Open Sauce" panose="020B0604020202020204" charset="0"/>
                <a:cs typeface="Times New Roman" panose="02020603050405020304" pitchFamily="18" charset="0"/>
              </a:rPr>
              <a:t> (Clase 9: </a:t>
            </a:r>
            <a:r>
              <a:rPr lang="es-ES" sz="2400" kern="100" dirty="0" err="1">
                <a:latin typeface="Open Sauce" panose="020B0604020202020204" charset="0"/>
                <a:cs typeface="Times New Roman" panose="02020603050405020304" pitchFamily="18" charset="0"/>
              </a:rPr>
              <a:t>traffic</a:t>
            </a:r>
            <a:r>
              <a:rPr lang="es-ES" sz="2400" kern="100" dirty="0">
                <a:latin typeface="Open Sauce" panose="020B0604020202020204" charset="0"/>
                <a:cs typeface="Times New Roman" panose="02020603050405020304" pitchFamily="18" charset="0"/>
              </a:rPr>
              <a:t> light).</a:t>
            </a:r>
          </a:p>
          <a:p>
            <a:pPr marL="971550" lvl="1" indent="-514350">
              <a:lnSpc>
                <a:spcPct val="107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sz="2600" b="1" i="1" kern="100" dirty="0">
                <a:latin typeface="Open Sauce" panose="020B0604020202020204" charset="0"/>
                <a:cs typeface="Times New Roman" panose="02020603050405020304" pitchFamily="18" charset="0"/>
              </a:rPr>
              <a:t>Resultado</a:t>
            </a:r>
            <a:r>
              <a:rPr lang="es-ES" sz="2600" b="1" kern="100" dirty="0"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s-ES" sz="2600" kern="100" dirty="0"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Mayor robustez y precisión en la localización de semáforos.</a:t>
            </a:r>
          </a:p>
          <a:p>
            <a:pPr marL="514350" indent="-514350">
              <a:lnSpc>
                <a:spcPct val="107000"/>
              </a:lnSpc>
              <a:spcAft>
                <a:spcPts val="800"/>
              </a:spcAft>
              <a:buSzPct val="100000"/>
              <a:buFont typeface="+mj-lt"/>
              <a:buAutoNum type="arabicPeriod" startAt="4"/>
              <a:tabLst>
                <a:tab pos="457200" algn="l"/>
              </a:tabLst>
            </a:pPr>
            <a:r>
              <a:rPr lang="es-ES" sz="2800" b="1" kern="100" dirty="0"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Clasificación del Estado del Semáforo (Análisis de Color en ROI):</a:t>
            </a:r>
          </a:p>
          <a:p>
            <a:pPr marL="971550" lvl="1" indent="-514350">
              <a:lnSpc>
                <a:spcPct val="107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sz="2600" kern="100" dirty="0"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Función </a:t>
            </a:r>
            <a:r>
              <a:rPr lang="es-ES" sz="2600" i="1" kern="100" dirty="0" err="1"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detectar_color_semaforo_por_color_dominante</a:t>
            </a:r>
            <a:r>
              <a:rPr lang="es-ES" sz="2600" kern="100" dirty="0"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971550" lvl="1" indent="-514350">
              <a:lnSpc>
                <a:spcPct val="107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sz="2600" kern="100" dirty="0">
                <a:latin typeface="Open Sauce" panose="020B0604020202020204" charset="0"/>
                <a:cs typeface="Times New Roman" panose="02020603050405020304" pitchFamily="18" charset="0"/>
              </a:rPr>
              <a:t>Conversión a espacio de color </a:t>
            </a:r>
            <a:r>
              <a:rPr lang="es-ES" sz="2600" kern="100" dirty="0">
                <a:solidFill>
                  <a:srgbClr val="1C5739"/>
                </a:solidFill>
                <a:latin typeface="Open Sauce" panose="020B0604020202020204" charset="0"/>
                <a:cs typeface="Times New Roman" panose="02020603050405020304" pitchFamily="18" charset="0"/>
              </a:rPr>
              <a:t>HSV</a:t>
            </a:r>
            <a:r>
              <a:rPr lang="es-ES" sz="2600" kern="100" dirty="0">
                <a:latin typeface="Open Sauce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971550" lvl="1" indent="-514350">
              <a:lnSpc>
                <a:spcPct val="107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sz="2600" kern="100" dirty="0">
                <a:latin typeface="Open Sauce" panose="020B0604020202020204" charset="0"/>
                <a:cs typeface="Times New Roman" panose="02020603050405020304" pitchFamily="18" charset="0"/>
              </a:rPr>
              <a:t>Definición de </a:t>
            </a:r>
            <a:r>
              <a:rPr lang="es-ES" sz="2600" kern="100" dirty="0">
                <a:solidFill>
                  <a:srgbClr val="1C5739"/>
                </a:solidFill>
                <a:latin typeface="Open Sauce" panose="020B0604020202020204" charset="0"/>
                <a:cs typeface="Times New Roman" panose="02020603050405020304" pitchFamily="18" charset="0"/>
              </a:rPr>
              <a:t>rangos de color HSV </a:t>
            </a:r>
            <a:r>
              <a:rPr lang="es-ES" sz="2600" kern="100" dirty="0">
                <a:latin typeface="Open Sauce" panose="020B0604020202020204" charset="0"/>
                <a:cs typeface="Times New Roman" panose="02020603050405020304" pitchFamily="18" charset="0"/>
              </a:rPr>
              <a:t>específicos.</a:t>
            </a:r>
          </a:p>
          <a:p>
            <a:pPr marL="971550" lvl="1" indent="-514350">
              <a:lnSpc>
                <a:spcPct val="107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sz="2600" kern="100" dirty="0">
                <a:solidFill>
                  <a:srgbClr val="1C5739"/>
                </a:solidFill>
                <a:latin typeface="Open Sauce" panose="020B0604020202020204" charset="0"/>
                <a:cs typeface="Times New Roman" panose="02020603050405020304" pitchFamily="18" charset="0"/>
              </a:rPr>
              <a:t>Conteo de píxeles</a:t>
            </a:r>
            <a:r>
              <a:rPr lang="es-ES" sz="2600" kern="100" dirty="0">
                <a:latin typeface="Open Sauce" panose="020B0604020202020204" charset="0"/>
                <a:cs typeface="Times New Roman" panose="02020603050405020304" pitchFamily="18" charset="0"/>
              </a:rPr>
              <a:t> y determinación del </a:t>
            </a:r>
            <a:r>
              <a:rPr lang="es-ES" sz="2600" kern="100" dirty="0">
                <a:solidFill>
                  <a:srgbClr val="1C5739"/>
                </a:solidFill>
                <a:latin typeface="Open Sauce" panose="020B0604020202020204" charset="0"/>
                <a:cs typeface="Times New Roman" panose="02020603050405020304" pitchFamily="18" charset="0"/>
              </a:rPr>
              <a:t>color dominante</a:t>
            </a:r>
            <a:r>
              <a:rPr lang="es-ES" sz="2600" kern="100" dirty="0">
                <a:latin typeface="Open Sauce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lnSpc>
                <a:spcPct val="107000"/>
              </a:lnSpc>
              <a:spcAft>
                <a:spcPts val="800"/>
              </a:spcAft>
              <a:buSzPct val="100000"/>
              <a:buFont typeface="+mj-lt"/>
              <a:buAutoNum type="arabicPeriod" startAt="4"/>
              <a:tabLst>
                <a:tab pos="457200" algn="l"/>
              </a:tabLst>
            </a:pPr>
            <a:r>
              <a:rPr lang="es-ES" sz="2800" b="1" kern="100" dirty="0">
                <a:latin typeface="Open Sauce" panose="020B0604020202020204" charset="0"/>
                <a:cs typeface="Times New Roman" panose="02020603050405020304" pitchFamily="18" charset="0"/>
              </a:rPr>
              <a:t>Integración y Despliegue:</a:t>
            </a:r>
          </a:p>
          <a:p>
            <a:pPr marL="971550" lvl="1" indent="-514350">
              <a:lnSpc>
                <a:spcPct val="107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sz="2600" kern="100" dirty="0">
                <a:latin typeface="Open Sauce" panose="020B0604020202020204" charset="0"/>
                <a:cs typeface="Times New Roman" panose="02020603050405020304" pitchFamily="18" charset="0"/>
              </a:rPr>
              <a:t>Sistema combinado: </a:t>
            </a:r>
            <a:r>
              <a:rPr lang="es-ES" sz="2600" kern="100" dirty="0">
                <a:solidFill>
                  <a:srgbClr val="1C5739"/>
                </a:solidFill>
                <a:latin typeface="Open Sauce" panose="020B0604020202020204" charset="0"/>
                <a:cs typeface="Times New Roman" panose="02020603050405020304" pitchFamily="18" charset="0"/>
              </a:rPr>
              <a:t>YOLOv8 + Segmentación de Color HSV</a:t>
            </a:r>
            <a:r>
              <a:rPr lang="es-ES" sz="2600" kern="100" dirty="0">
                <a:latin typeface="Open Sauce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971550" lvl="1" indent="-514350">
              <a:lnSpc>
                <a:spcPct val="107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sz="2600" kern="100" dirty="0">
                <a:latin typeface="Open Sauce" panose="020B0604020202020204" charset="0"/>
                <a:cs typeface="Times New Roman" panose="02020603050405020304" pitchFamily="18" charset="0"/>
              </a:rPr>
              <a:t>Interfaz con </a:t>
            </a:r>
            <a:r>
              <a:rPr lang="es-ES" sz="2600" kern="100" dirty="0" err="1">
                <a:solidFill>
                  <a:srgbClr val="1C5739"/>
                </a:solidFill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Gradio</a:t>
            </a:r>
            <a:r>
              <a:rPr lang="es-ES" sz="2600" kern="100" dirty="0">
                <a:latin typeface="Open Sauc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015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F92AE9-6D53-512E-23BC-42E1B2D5A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5A5C14A1-9B6A-1361-BD0F-7A621F27D9AC}"/>
              </a:ext>
            </a:extLst>
          </p:cNvPr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0BCC918-9D0F-9503-5A71-CEEB44383319}"/>
              </a:ext>
            </a:extLst>
          </p:cNvPr>
          <p:cNvSpPr/>
          <p:nvPr/>
        </p:nvSpPr>
        <p:spPr>
          <a:xfrm>
            <a:off x="15882076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F7C94AC-BB51-C270-FA15-B328BC1245EF}"/>
              </a:ext>
            </a:extLst>
          </p:cNvPr>
          <p:cNvSpPr txBox="1"/>
          <p:nvPr/>
        </p:nvSpPr>
        <p:spPr>
          <a:xfrm>
            <a:off x="587385" y="342900"/>
            <a:ext cx="16786215" cy="742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05"/>
              </a:lnSpc>
            </a:pPr>
            <a:r>
              <a:rPr lang="es-AR" sz="4000" b="1" spc="226" dirty="0">
                <a:solidFill>
                  <a:srgbClr val="040506"/>
                </a:solidFill>
                <a:latin typeface="Montserrat Bold"/>
              </a:rPr>
              <a:t>Resultados y Lecciones Aprendidas</a:t>
            </a:r>
            <a:endParaRPr lang="en-US" sz="4000" b="1" spc="226" dirty="0">
              <a:solidFill>
                <a:srgbClr val="040506"/>
              </a:solidFill>
              <a:latin typeface="Montserrat Bold"/>
              <a:sym typeface="Montserrat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62FA368-EB75-E71F-B03B-A852CF6ED682}"/>
              </a:ext>
            </a:extLst>
          </p:cNvPr>
          <p:cNvSpPr txBox="1"/>
          <p:nvPr/>
        </p:nvSpPr>
        <p:spPr>
          <a:xfrm>
            <a:off x="8274828" y="2503457"/>
            <a:ext cx="9784572" cy="5127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43"/>
              </a:lnSpc>
            </a:pPr>
            <a:r>
              <a:rPr lang="es-ES" sz="2277" spc="223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Estrategia Eficaz:</a:t>
            </a:r>
          </a:p>
          <a:p>
            <a:pPr marL="800100" lvl="1" indent="-342900">
              <a:lnSpc>
                <a:spcPts val="3143"/>
              </a:lnSpc>
              <a:buFont typeface="Arial" panose="020B0604020202020204" pitchFamily="34" charset="0"/>
              <a:buChar char="•"/>
            </a:pPr>
            <a:r>
              <a:rPr lang="es-ES" sz="2000" spc="223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Combinación: </a:t>
            </a:r>
            <a:r>
              <a:rPr lang="es-ES" sz="2000" spc="223" dirty="0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rPr>
              <a:t>Detección YOLOv8 + Clasificación HSV.</a:t>
            </a:r>
          </a:p>
          <a:p>
            <a:pPr marL="800100" lvl="1" indent="-342900">
              <a:lnSpc>
                <a:spcPts val="3143"/>
              </a:lnSpc>
              <a:buFont typeface="Arial" panose="020B0604020202020204" pitchFamily="34" charset="0"/>
              <a:buChar char="•"/>
            </a:pPr>
            <a:r>
              <a:rPr lang="es-ES" sz="2000" spc="223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Alta </a:t>
            </a:r>
            <a:r>
              <a:rPr lang="es-ES" sz="2000" spc="223" dirty="0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rPr>
              <a:t>efectividad cualitativa</a:t>
            </a:r>
            <a:r>
              <a:rPr lang="es-ES" sz="2000" spc="223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en la detección y clasificación.</a:t>
            </a:r>
            <a:endParaRPr lang="en-US" sz="2000" spc="223" dirty="0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1">
              <a:lnSpc>
                <a:spcPts val="3143"/>
              </a:lnSpc>
            </a:pPr>
            <a:endParaRPr lang="en-US" sz="2277" spc="223" dirty="0">
              <a:solidFill>
                <a:srgbClr val="231F20"/>
              </a:solidFill>
              <a:latin typeface="Open Sauce"/>
              <a:sym typeface="Open Sauce"/>
            </a:endParaRPr>
          </a:p>
          <a:p>
            <a:pPr marL="0" lvl="1">
              <a:lnSpc>
                <a:spcPts val="3143"/>
              </a:lnSpc>
            </a:pPr>
            <a:r>
              <a:rPr lang="en-US" sz="2277" spc="223" dirty="0" err="1">
                <a:solidFill>
                  <a:srgbClr val="231F20"/>
                </a:solidFill>
                <a:latin typeface="Open Sauce"/>
                <a:sym typeface="Open Sauce"/>
              </a:rPr>
              <a:t>Desafíos</a:t>
            </a:r>
            <a:r>
              <a:rPr lang="en-US" sz="2277" spc="223" dirty="0">
                <a:solidFill>
                  <a:srgbClr val="231F20"/>
                </a:solidFill>
                <a:latin typeface="Open Sauce"/>
                <a:sym typeface="Open Sauce"/>
              </a:rPr>
              <a:t> </a:t>
            </a:r>
            <a:r>
              <a:rPr lang="en-US" sz="2277" spc="223" dirty="0" err="1">
                <a:solidFill>
                  <a:srgbClr val="231F20"/>
                </a:solidFill>
                <a:latin typeface="Open Sauce"/>
                <a:sym typeface="Open Sauce"/>
              </a:rPr>
              <a:t>Superados</a:t>
            </a:r>
            <a:r>
              <a:rPr lang="en-US" sz="2277" spc="223" dirty="0">
                <a:solidFill>
                  <a:srgbClr val="231F20"/>
                </a:solidFill>
                <a:latin typeface="Open Sauce"/>
                <a:sym typeface="Open Sauce"/>
              </a:rPr>
              <a:t>:</a:t>
            </a:r>
          </a:p>
          <a:p>
            <a:pPr marL="800100" lvl="1" indent="-342900">
              <a:lnSpc>
                <a:spcPts val="3143"/>
              </a:lnSpc>
              <a:buFont typeface="Arial" panose="020B0604020202020204" pitchFamily="34" charset="0"/>
              <a:buChar char="•"/>
            </a:pPr>
            <a:r>
              <a:rPr lang="es-ES" sz="2000" spc="223" dirty="0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rPr>
              <a:t>Variabilidad del </a:t>
            </a:r>
            <a:r>
              <a:rPr lang="es-ES" sz="2000" spc="223" dirty="0" err="1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rPr>
              <a:t>Dataset</a:t>
            </a:r>
            <a:r>
              <a:rPr lang="es-ES" sz="2000" spc="223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: Manejo de la diversidad de anotaciones y clips.</a:t>
            </a:r>
          </a:p>
          <a:p>
            <a:pPr marL="800100" lvl="1" indent="-342900">
              <a:lnSpc>
                <a:spcPts val="3143"/>
              </a:lnSpc>
              <a:buFont typeface="Arial" panose="020B0604020202020204" pitchFamily="34" charset="0"/>
              <a:buChar char="•"/>
            </a:pPr>
            <a:r>
              <a:rPr lang="es-ES" sz="2000" spc="223" dirty="0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rPr>
              <a:t>Falsos Positivos</a:t>
            </a:r>
            <a:r>
              <a:rPr lang="es-ES" sz="2000" spc="223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: Superación de detecciones erróneas (luces de autos).</a:t>
            </a:r>
          </a:p>
          <a:p>
            <a:pPr marL="800100" lvl="1" indent="-342900">
              <a:lnSpc>
                <a:spcPts val="3143"/>
              </a:lnSpc>
              <a:buFont typeface="Arial" panose="020B0604020202020204" pitchFamily="34" charset="0"/>
              <a:buChar char="•"/>
            </a:pPr>
            <a:r>
              <a:rPr lang="es-ES" sz="2000" spc="223" dirty="0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rPr>
              <a:t>Tamaño del Semáforo</a:t>
            </a:r>
            <a:r>
              <a:rPr lang="es-ES" sz="2000" spc="223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: Robustez en la clasificación a pesar de </a:t>
            </a:r>
            <a:r>
              <a:rPr lang="es-ES" sz="2000" spc="223" dirty="0" err="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ROIs</a:t>
            </a:r>
            <a:r>
              <a:rPr lang="es-ES" sz="2000" spc="223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pequeñas/pixeladas.</a:t>
            </a:r>
          </a:p>
          <a:p>
            <a:pPr marL="800100" lvl="1" indent="-342900">
              <a:lnSpc>
                <a:spcPts val="3143"/>
              </a:lnSpc>
              <a:buFont typeface="Arial" panose="020B0604020202020204" pitchFamily="34" charset="0"/>
              <a:buChar char="•"/>
            </a:pPr>
            <a:r>
              <a:rPr lang="es-ES" sz="2000" spc="223" dirty="0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rPr>
              <a:t>Complejidad Urbana</a:t>
            </a:r>
            <a:r>
              <a:rPr lang="es-ES" sz="2000" spc="223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: Adaptación a diversas condiciones de iluminación y escenas.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3B58C75-6AB8-EDF4-6479-195890BE8DC7}"/>
              </a:ext>
            </a:extLst>
          </p:cNvPr>
          <p:cNvSpPr/>
          <p:nvPr/>
        </p:nvSpPr>
        <p:spPr>
          <a:xfrm>
            <a:off x="228600" y="1562100"/>
            <a:ext cx="7543800" cy="7010400"/>
          </a:xfrm>
          <a:prstGeom prst="rect">
            <a:avLst/>
          </a:prstGeom>
          <a:solidFill>
            <a:srgbClr val="1C57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08CEAB3B-EF29-E9B4-9E7C-68CF10F06C11}"/>
              </a:ext>
            </a:extLst>
          </p:cNvPr>
          <p:cNvGrpSpPr/>
          <p:nvPr/>
        </p:nvGrpSpPr>
        <p:grpSpPr>
          <a:xfrm>
            <a:off x="457200" y="1973399"/>
            <a:ext cx="7086600" cy="6141901"/>
            <a:chOff x="457200" y="862683"/>
            <a:chExt cx="7086600" cy="6141901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7FF91F44-D346-B426-FA6F-6825951F380A}"/>
                </a:ext>
              </a:extLst>
            </p:cNvPr>
            <p:cNvGrpSpPr/>
            <p:nvPr/>
          </p:nvGrpSpPr>
          <p:grpSpPr>
            <a:xfrm>
              <a:off x="457200" y="862683"/>
              <a:ext cx="3429000" cy="3022952"/>
              <a:chOff x="533400" y="862683"/>
              <a:chExt cx="3429000" cy="3022952"/>
            </a:xfrm>
          </p:grpSpPr>
          <p:sp>
            <p:nvSpPr>
              <p:cNvPr id="14" name="Rectángulo: esquinas redondeadas 13">
                <a:extLst>
                  <a:ext uri="{FF2B5EF4-FFF2-40B4-BE49-F238E27FC236}">
                    <a16:creationId xmlns:a16="http://schemas.microsoft.com/office/drawing/2014/main" id="{89D9057D-63C0-E842-EF7A-EEB41C3CF98F}"/>
                  </a:ext>
                </a:extLst>
              </p:cNvPr>
              <p:cNvSpPr/>
              <p:nvPr/>
            </p:nvSpPr>
            <p:spPr>
              <a:xfrm>
                <a:off x="533400" y="862683"/>
                <a:ext cx="3429000" cy="302295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DE7F55FE-25D6-CBC2-A18F-A9CFD36C6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7900" y="1383300"/>
                <a:ext cx="2880000" cy="2160000"/>
              </a:xfrm>
              <a:prstGeom prst="rect">
                <a:avLst/>
              </a:prstGeom>
            </p:spPr>
          </p:pic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EB61B8-DDCF-E506-8CD1-9C323DF28C0B}"/>
                  </a:ext>
                </a:extLst>
              </p:cNvPr>
              <p:cNvSpPr txBox="1"/>
              <p:nvPr/>
            </p:nvSpPr>
            <p:spPr>
              <a:xfrm>
                <a:off x="663585" y="958680"/>
                <a:ext cx="21178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2000" dirty="0">
                    <a:latin typeface="Open Sauce" panose="020B0604020202020204" charset="0"/>
                  </a:rPr>
                  <a:t>Imagen Original</a:t>
                </a:r>
              </a:p>
            </p:txBody>
          </p:sp>
        </p:grpSp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15915DCF-9814-5C71-4CC3-8B584E6695F3}"/>
                </a:ext>
              </a:extLst>
            </p:cNvPr>
            <p:cNvGrpSpPr/>
            <p:nvPr/>
          </p:nvGrpSpPr>
          <p:grpSpPr>
            <a:xfrm>
              <a:off x="4114800" y="862683"/>
              <a:ext cx="3429000" cy="3022952"/>
              <a:chOff x="3962400" y="964862"/>
              <a:chExt cx="3429000" cy="3022952"/>
            </a:xfrm>
          </p:grpSpPr>
          <p:sp>
            <p:nvSpPr>
              <p:cNvPr id="23" name="Rectángulo: esquinas redondeadas 22">
                <a:extLst>
                  <a:ext uri="{FF2B5EF4-FFF2-40B4-BE49-F238E27FC236}">
                    <a16:creationId xmlns:a16="http://schemas.microsoft.com/office/drawing/2014/main" id="{C09CF959-5C57-E922-729B-7742CC8E4689}"/>
                  </a:ext>
                </a:extLst>
              </p:cNvPr>
              <p:cNvSpPr/>
              <p:nvPr/>
            </p:nvSpPr>
            <p:spPr>
              <a:xfrm>
                <a:off x="3962400" y="964862"/>
                <a:ext cx="3429000" cy="302295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9A90BA39-B308-0DFD-E4EE-2ED3A436ED61}"/>
                  </a:ext>
                </a:extLst>
              </p:cNvPr>
              <p:cNvSpPr txBox="1"/>
              <p:nvPr/>
            </p:nvSpPr>
            <p:spPr>
              <a:xfrm>
                <a:off x="4092585" y="1060859"/>
                <a:ext cx="31758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2000" dirty="0">
                    <a:latin typeface="Open Sauce" panose="020B0604020202020204" charset="0"/>
                  </a:rPr>
                  <a:t>Zoom In – </a:t>
                </a:r>
                <a:r>
                  <a:rPr lang="es-AR" sz="2000" dirty="0" err="1">
                    <a:latin typeface="Open Sauce" panose="020B0604020202020204" charset="0"/>
                  </a:rPr>
                  <a:t>Bounding</a:t>
                </a:r>
                <a:r>
                  <a:rPr lang="es-AR" sz="2000" dirty="0">
                    <a:latin typeface="Open Sauce" panose="020B0604020202020204" charset="0"/>
                  </a:rPr>
                  <a:t> box</a:t>
                </a:r>
              </a:p>
            </p:txBody>
          </p:sp>
          <p:pic>
            <p:nvPicPr>
              <p:cNvPr id="25" name="Imagen 24">
                <a:extLst>
                  <a:ext uri="{FF2B5EF4-FFF2-40B4-BE49-F238E27FC236}">
                    <a16:creationId xmlns:a16="http://schemas.microsoft.com/office/drawing/2014/main" id="{91B3850B-1CC3-7866-511E-7F056BE9D2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64044" y="1516805"/>
                <a:ext cx="1825713" cy="2160000"/>
              </a:xfrm>
              <a:prstGeom prst="rect">
                <a:avLst/>
              </a:prstGeom>
            </p:spPr>
          </p:pic>
        </p:grp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76529EB7-F70E-24F7-5797-B2D8EBB1B485}"/>
                </a:ext>
              </a:extLst>
            </p:cNvPr>
            <p:cNvGrpSpPr/>
            <p:nvPr/>
          </p:nvGrpSpPr>
          <p:grpSpPr>
            <a:xfrm>
              <a:off x="457200" y="3981632"/>
              <a:ext cx="3429000" cy="3022952"/>
              <a:chOff x="533400" y="3981632"/>
              <a:chExt cx="3429000" cy="3022952"/>
            </a:xfrm>
          </p:grpSpPr>
          <p:sp>
            <p:nvSpPr>
              <p:cNvPr id="16" name="Rectángulo: esquinas redondeadas 15">
                <a:extLst>
                  <a:ext uri="{FF2B5EF4-FFF2-40B4-BE49-F238E27FC236}">
                    <a16:creationId xmlns:a16="http://schemas.microsoft.com/office/drawing/2014/main" id="{2971FCB9-7CE2-84AE-D5B9-2748B9B0DB27}"/>
                  </a:ext>
                </a:extLst>
              </p:cNvPr>
              <p:cNvSpPr/>
              <p:nvPr/>
            </p:nvSpPr>
            <p:spPr>
              <a:xfrm>
                <a:off x="533400" y="3981632"/>
                <a:ext cx="3429000" cy="302295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dirty="0"/>
              </a:p>
            </p:txBody>
          </p: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B75BA25C-110A-0165-7016-27891B1057D0}"/>
                  </a:ext>
                </a:extLst>
              </p:cNvPr>
              <p:cNvSpPr txBox="1"/>
              <p:nvPr/>
            </p:nvSpPr>
            <p:spPr>
              <a:xfrm>
                <a:off x="663585" y="4077629"/>
                <a:ext cx="19223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2000" dirty="0">
                    <a:latin typeface="Open Sauce" panose="020B0604020202020204" charset="0"/>
                  </a:rPr>
                  <a:t>ROI Semáforo</a:t>
                </a:r>
              </a:p>
            </p:txBody>
          </p:sp>
          <p:pic>
            <p:nvPicPr>
              <p:cNvPr id="28" name="Imagen 27">
                <a:extLst>
                  <a:ext uri="{FF2B5EF4-FFF2-40B4-BE49-F238E27FC236}">
                    <a16:creationId xmlns:a16="http://schemas.microsoft.com/office/drawing/2014/main" id="{32789C00-F6C2-6066-FEAD-16D7565097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6943" y="4565656"/>
                <a:ext cx="2681915" cy="2160000"/>
              </a:xfrm>
              <a:prstGeom prst="rect">
                <a:avLst/>
              </a:prstGeom>
            </p:spPr>
          </p:pic>
        </p:grp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FEAB1C49-1F8F-9F0D-BC79-5D4C13992E7E}"/>
                </a:ext>
              </a:extLst>
            </p:cNvPr>
            <p:cNvGrpSpPr/>
            <p:nvPr/>
          </p:nvGrpSpPr>
          <p:grpSpPr>
            <a:xfrm>
              <a:off x="4114800" y="3981632"/>
              <a:ext cx="3429000" cy="3022952"/>
              <a:chOff x="4114800" y="3981632"/>
              <a:chExt cx="3429000" cy="3022952"/>
            </a:xfrm>
          </p:grpSpPr>
          <p:sp>
            <p:nvSpPr>
              <p:cNvPr id="34" name="Rectángulo: esquinas redondeadas 33">
                <a:extLst>
                  <a:ext uri="{FF2B5EF4-FFF2-40B4-BE49-F238E27FC236}">
                    <a16:creationId xmlns:a16="http://schemas.microsoft.com/office/drawing/2014/main" id="{2A766EF0-6437-C8C1-4D77-37C136F0F933}"/>
                  </a:ext>
                </a:extLst>
              </p:cNvPr>
              <p:cNvSpPr/>
              <p:nvPr/>
            </p:nvSpPr>
            <p:spPr>
              <a:xfrm>
                <a:off x="4114800" y="3981632"/>
                <a:ext cx="3429000" cy="302295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dirty="0"/>
              </a:p>
            </p:txBody>
          </p:sp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C055FDAA-A056-AF8B-023B-0402EE06ABB4}"/>
                  </a:ext>
                </a:extLst>
              </p:cNvPr>
              <p:cNvSpPr txBox="1"/>
              <p:nvPr/>
            </p:nvSpPr>
            <p:spPr>
              <a:xfrm>
                <a:off x="4244985" y="4077629"/>
                <a:ext cx="22942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2000" dirty="0">
                    <a:latin typeface="Open Sauce" panose="020B0604020202020204" charset="0"/>
                  </a:rPr>
                  <a:t>Yolov8 – Clase 9</a:t>
                </a:r>
              </a:p>
            </p:txBody>
          </p:sp>
          <p:pic>
            <p:nvPicPr>
              <p:cNvPr id="32" name="Imagen 31">
                <a:extLst>
                  <a:ext uri="{FF2B5EF4-FFF2-40B4-BE49-F238E27FC236}">
                    <a16:creationId xmlns:a16="http://schemas.microsoft.com/office/drawing/2014/main" id="{6D80D50F-C4D9-DCFB-C95F-5B5E42CC2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l="53658" t="13730" r="6040" b="45170"/>
              <a:stretch/>
            </p:blipFill>
            <p:spPr>
              <a:xfrm>
                <a:off x="4305300" y="4426192"/>
                <a:ext cx="3048000" cy="243892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0828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528002" y="0"/>
            <a:ext cx="19048322" cy="24765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690980" y="800100"/>
            <a:ext cx="10713642" cy="133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b="1" spc="773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Conclusiones</a:t>
            </a:r>
            <a:endParaRPr lang="en-US" sz="7888" b="1" spc="773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6064221" y="-1820760"/>
            <a:ext cx="3641519" cy="3641519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29" name="Freeform 29"/>
          <p:cNvSpPr/>
          <p:nvPr/>
        </p:nvSpPr>
        <p:spPr>
          <a:xfrm>
            <a:off x="-1822792" y="1"/>
            <a:ext cx="2476500" cy="2476500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pic>
        <p:nvPicPr>
          <p:cNvPr id="31" name="Imagen 30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8E1D2DA4-18FE-2DD3-F4C9-BC59E892FB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57530"/>
            <a:ext cx="7110370" cy="7110370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1B595645-B85B-A389-CEF7-A6382C6F117D}"/>
              </a:ext>
            </a:extLst>
          </p:cNvPr>
          <p:cNvSpPr txBox="1"/>
          <p:nvPr/>
        </p:nvSpPr>
        <p:spPr>
          <a:xfrm>
            <a:off x="8153400" y="2898007"/>
            <a:ext cx="93726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1C5739"/>
                </a:solidFill>
                <a:latin typeface="Open Sauce" panose="020B0604020202020204" charset="0"/>
              </a:rPr>
              <a:t>Principales Conclusiones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600" dirty="0">
                <a:solidFill>
                  <a:srgbClr val="1C5739"/>
                </a:solidFill>
                <a:latin typeface="Open Sauce" panose="020B0604020202020204" charset="0"/>
              </a:rPr>
              <a:t>Aplicación Exitosa de PDI</a:t>
            </a:r>
            <a:r>
              <a:rPr lang="es-ES" sz="2600" dirty="0">
                <a:latin typeface="Open Sauce" panose="020B0604020202020204" charset="0"/>
              </a:rPr>
              <a:t>: Demostramos la capacidad de resolver un problema real con técnicas del curso.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600" dirty="0">
                <a:solidFill>
                  <a:srgbClr val="1C5739"/>
                </a:solidFill>
                <a:latin typeface="Open Sauce" panose="020B0604020202020204" charset="0"/>
              </a:rPr>
              <a:t>Estrategia Híbrida: </a:t>
            </a:r>
            <a:r>
              <a:rPr lang="es-ES" sz="2600" dirty="0">
                <a:latin typeface="Open Sauce" panose="020B0604020202020204" charset="0"/>
              </a:rPr>
              <a:t>Detección robusta (YOLOv8) + Clasificación precisa (HSV).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600" dirty="0">
                <a:solidFill>
                  <a:srgbClr val="1C5739"/>
                </a:solidFill>
                <a:latin typeface="Open Sauce" panose="020B0604020202020204" charset="0"/>
              </a:rPr>
              <a:t>Sistema Adaptable: </a:t>
            </a:r>
            <a:r>
              <a:rPr lang="es-ES" sz="2600" dirty="0">
                <a:latin typeface="Open Sauce" panose="020B0604020202020204" charset="0"/>
              </a:rPr>
              <a:t>Solución efectiva para el reconocimiento de semáforos.</a:t>
            </a:r>
          </a:p>
          <a:p>
            <a:r>
              <a:rPr lang="es-ES" sz="2800" b="1" dirty="0">
                <a:solidFill>
                  <a:srgbClr val="1C5739"/>
                </a:solidFill>
                <a:latin typeface="Open Sauce" panose="020B0604020202020204" charset="0"/>
              </a:rPr>
              <a:t>Trabajo Futuro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600" dirty="0">
                <a:solidFill>
                  <a:srgbClr val="1C5739"/>
                </a:solidFill>
                <a:latin typeface="Open Sauce" panose="020B0604020202020204" charset="0"/>
              </a:rPr>
              <a:t>Robustez Extendida</a:t>
            </a:r>
            <a:r>
              <a:rPr lang="es-ES" sz="2600" dirty="0">
                <a:latin typeface="Open Sauce" panose="020B0604020202020204" charset="0"/>
              </a:rPr>
              <a:t>: Mejorar en condiciones extremas (clima, oclusión).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600" dirty="0">
                <a:solidFill>
                  <a:srgbClr val="1C5739"/>
                </a:solidFill>
                <a:latin typeface="Open Sauce" panose="020B0604020202020204" charset="0"/>
              </a:rPr>
              <a:t>Evaluación Cuantitativa</a:t>
            </a:r>
            <a:r>
              <a:rPr lang="es-ES" sz="2600" dirty="0">
                <a:latin typeface="Open Sauce" panose="020B0604020202020204" charset="0"/>
              </a:rPr>
              <a:t>: Medir el rendimiento con métricas formales.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600" dirty="0">
                <a:solidFill>
                  <a:srgbClr val="1C5739"/>
                </a:solidFill>
                <a:latin typeface="Open Sauce" panose="020B0604020202020204" charset="0"/>
              </a:rPr>
              <a:t>Optimización en Tiempo Real: </a:t>
            </a:r>
            <a:r>
              <a:rPr lang="es-ES" sz="2600" dirty="0">
                <a:latin typeface="Open Sauce" panose="020B0604020202020204" charset="0"/>
              </a:rPr>
              <a:t>Adaptar para aplicaciones vehiculares.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600" dirty="0">
                <a:solidFill>
                  <a:srgbClr val="1C5739"/>
                </a:solidFill>
                <a:latin typeface="Open Sauce" panose="020B0604020202020204" charset="0"/>
              </a:rPr>
              <a:t>Expansión</a:t>
            </a:r>
            <a:r>
              <a:rPr lang="es-ES" sz="2600" dirty="0">
                <a:latin typeface="Open Sauce" panose="020B0604020202020204" charset="0"/>
              </a:rPr>
              <a:t>: Detección de otras señales de tráfico.</a:t>
            </a:r>
            <a:endParaRPr lang="es-AR" sz="2600" dirty="0">
              <a:latin typeface="Open Sauce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d1c0902-ed92-4fed-896d-2e7725de02d4}" enabled="1" method="Standard" siteId="{d6b0bbee-7cd9-4d60-bce6-4a67b543e2ae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543</Words>
  <Application>Microsoft Office PowerPoint</Application>
  <PresentationFormat>Personalizado</PresentationFormat>
  <Paragraphs>77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Arial</vt:lpstr>
      <vt:lpstr>Open Sauce</vt:lpstr>
      <vt:lpstr>Calibri</vt:lpstr>
      <vt:lpstr>Aptos</vt:lpstr>
      <vt:lpstr>Montserrat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PDI TP Integrador</dc:title>
  <cp:lastModifiedBy>FARINAZZO Analia</cp:lastModifiedBy>
  <cp:revision>3</cp:revision>
  <dcterms:created xsi:type="dcterms:W3CDTF">2006-08-16T00:00:00Z</dcterms:created>
  <dcterms:modified xsi:type="dcterms:W3CDTF">2025-06-25T07:56:40Z</dcterms:modified>
  <dc:identifier>DAGrTpImlWU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Theme:8</vt:lpwstr>
  </property>
  <property fmtid="{D5CDD505-2E9C-101B-9397-08002B2CF9AE}" pid="3" name="ClassificationContentMarkingFooterText">
    <vt:lpwstr>Confidential C</vt:lpwstr>
  </property>
</Properties>
</file>